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726" r:id="rId2"/>
    <p:sldId id="937" r:id="rId3"/>
    <p:sldId id="908" r:id="rId4"/>
    <p:sldId id="941" r:id="rId5"/>
    <p:sldId id="926" r:id="rId6"/>
    <p:sldId id="928" r:id="rId7"/>
    <p:sldId id="931" r:id="rId8"/>
    <p:sldId id="915" r:id="rId9"/>
    <p:sldId id="914" r:id="rId10"/>
    <p:sldId id="938" r:id="rId11"/>
    <p:sldId id="934" r:id="rId12"/>
    <p:sldId id="920" r:id="rId13"/>
    <p:sldId id="921" r:id="rId14"/>
    <p:sldId id="936" r:id="rId15"/>
    <p:sldId id="939" r:id="rId16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B69"/>
    <a:srgbClr val="D2436D"/>
    <a:srgbClr val="FFFFFF"/>
    <a:srgbClr val="C32C31"/>
    <a:srgbClr val="FFD966"/>
    <a:srgbClr val="F8F1EC"/>
    <a:srgbClr val="ECD8CA"/>
    <a:srgbClr val="EBDBA5"/>
    <a:srgbClr val="ED7D31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4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C9878A0F-2FF6-4071-9BCA-B3CDA25E29AA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6A03397-98D2-4532-913E-44FB16BB4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2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009775" y="469900"/>
            <a:ext cx="12123738" cy="6819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92157" y="3556152"/>
            <a:ext cx="7937247" cy="2909577"/>
          </a:xfrm>
          <a:prstGeom prst="rect">
            <a:avLst/>
          </a:prstGeom>
        </p:spPr>
        <p:txBody>
          <a:bodyPr lIns="96720" tIns="48360" rIns="96720" bIns="48360"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05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3ED6C-838F-71E4-5437-C6D573BD9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10D184-779B-FE7E-F33D-FF68DDF52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3A568-7E1C-124A-FC8B-272CD317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217D4-CDCD-BB1A-7714-D09DAC2AC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666B05-7360-959D-2EBB-7816D223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4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5A71F-AD03-0D44-16F2-08C32B42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DEA997-CEC2-CCD0-45B8-F7157D300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67149-97AC-5CD3-7ECF-4D554BDF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BB0A3-5FB5-7AAE-3D51-F796107D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775B7-FE12-C734-4FE0-08D0FE50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0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D289EB-DA05-7965-7DA3-4A7E0912F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E460CB-5506-EA3A-3DBE-601AA9C4D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DCEB4-0E2D-4EE1-2BE1-39F85E4F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02411-AAF4-FBAA-F653-8E930B47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3BB339-630E-8809-B1EC-9D5BC8FA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445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9DEEB23-F6E0-EB69-8509-C8CAB417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</p:spPr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195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61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09AEE-38DB-97CB-B083-313B0E09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ECDD3-02D4-7C5E-B7F7-8D2C4F3F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A9932-967C-E455-38AB-E2220BB9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C7EFA-FBAB-3CA1-1E88-FCE64061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0F2C07-C13C-6EA3-5045-A55DAA05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1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118DB-1050-2241-AE47-DE6A7F27A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2BC9EA-3765-9563-26DD-4FF299507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B3508-4C79-2E9B-C504-F10CFF34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A6346-676B-4FF4-1A95-A62DEA3B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D4B0D-977E-2309-A8B4-3F4D3C1B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6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5A8E4-A55B-01CE-167F-8F710C09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3E7945-0BC2-F9C0-8B79-787CFDBDA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C5684-9BA0-BCD6-1B99-839A42AD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D603A-270D-6DC5-7B70-4F57BDFA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7632C4-8C8F-B09A-E0FB-72A620AF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F7886D-32B4-66E8-E34F-92CA9335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9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F5F14-E063-9CD4-8B0A-80389642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41AE9-1E0D-6163-6641-153ABE089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38CC32-5A13-AF57-967A-2CF480C33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516A4-E98F-8458-B018-A348E0B65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3E4293-01D1-5E76-9654-2EAAF8D6C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8B4EC6-8F49-34D4-5F36-8212B4F6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30398-91D7-3AD5-1909-98E10E42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1B6CF6-FE83-E9C1-F1C7-047B8C79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54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5F52F-BDD9-D20C-F95C-D987BC2E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331C50-1F2D-8B10-F4E7-F7F27354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2108B1-D4A9-0D7F-0914-44F0A3F5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6231A-CEAA-BF28-9C65-57E79380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6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460E8B-EBFC-F287-CDFE-01BF8449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6CA0A7-67BD-60C8-170B-BA2E6031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147A4-4FFF-3804-61C8-A1A2850F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8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AF520-B114-F41D-6F24-5B0DAAE9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ACC8D-ECC6-E830-296D-74EADE3AA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967416-F4CD-58E6-4CC2-67D4204A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B19523-D513-6527-BAA0-E28343BA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76B388-E583-EBA6-8EEC-382F5B41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5C6A3-39F2-6748-F9B7-428FD203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4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D2A57-B4F7-4261-61C9-4B7C4A3D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D9482E-E588-DA67-2EEA-53F66D2D1B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D6EFDB-5B05-7431-36CB-500D4AE93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4B5088-F5A9-671F-0454-76828D4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533D1-CE67-C5A8-1D04-39E3A6561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B0F7CD-DD15-A1F5-DF68-1B049B56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34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C3FCE3-54DD-7A6C-F78A-C80D3C54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A9F0A5-7ED3-7E1E-E732-59D4B2331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B7B8C-8E40-BEC6-E55C-860191C29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35F5A-809B-4DA0-877D-373885F8A23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22C98-B613-B5E9-F181-635ED5E63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6EC83-9538-A8A3-CFE9-A8A3FBC80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D50A5-2ADD-46D6-9088-E910F365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8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cafe.naver.com/m2school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cafe.naver.com/polstudy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hyperlink" Target="https://cafe.daum.net/policeacademy" TargetMode="External"/><Relationship Id="rId4" Type="http://schemas.openxmlformats.org/officeDocument/2006/relationships/hyperlink" Target="https://cafe.naver.com/gugrad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94C9ED-0D4B-F174-95B4-097D3C747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6102609"/>
            <a:ext cx="21240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ine 3">
            <a:extLst>
              <a:ext uri="{FF2B5EF4-FFF2-40B4-BE49-F238E27FC236}">
                <a16:creationId xmlns:a16="http://schemas.microsoft.com/office/drawing/2014/main" id="{BB9C2C78-32BF-CDE0-CC6F-6383AE225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5980" y="1867366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58B5DB1A-7FD6-D2F7-F4AC-E81C4892B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5980" y="3518883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29774-C856-0EC7-E463-02C424DB8334}"/>
              </a:ext>
            </a:extLst>
          </p:cNvPr>
          <p:cNvSpPr txBox="1"/>
          <p:nvPr/>
        </p:nvSpPr>
        <p:spPr>
          <a:xfrm>
            <a:off x="1939925" y="1990144"/>
            <a:ext cx="8124260" cy="14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/>
              <a:t>[</a:t>
            </a:r>
            <a:r>
              <a:rPr lang="ko-KR" altLang="en-US" sz="3600" b="1" dirty="0"/>
              <a:t>경찰</a:t>
            </a:r>
            <a:r>
              <a:rPr lang="en-US" altLang="ko-KR" sz="3600" b="1" dirty="0"/>
              <a:t>] </a:t>
            </a:r>
            <a:r>
              <a:rPr lang="ko-KR" altLang="en-US" sz="3600" b="1" dirty="0"/>
              <a:t>입문서 배포 이벤트</a:t>
            </a:r>
            <a:endParaRPr lang="en-US" altLang="ko-KR" sz="3600" b="1" dirty="0"/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웹페이지 기획안</a:t>
            </a:r>
          </a:p>
        </p:txBody>
      </p:sp>
    </p:spTree>
    <p:extLst>
      <p:ext uri="{BB962C8B-B14F-4D97-AF65-F5344CB8AC3E}">
        <p14:creationId xmlns:p14="http://schemas.microsoft.com/office/powerpoint/2010/main" val="34865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07FD1-E8B1-CD94-66FB-F9D95D2F09F9}"/>
              </a:ext>
            </a:extLst>
          </p:cNvPr>
          <p:cNvSpPr txBox="1"/>
          <p:nvPr/>
        </p:nvSpPr>
        <p:spPr>
          <a:xfrm>
            <a:off x="3663260" y="708947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법린이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도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이해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하는 가장 </a:t>
            </a:r>
            <a:r>
              <a:rPr lang="ko-KR" altLang="en-US" sz="1200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쉬운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8B3852-AA73-5429-516B-063C59CEB657}"/>
              </a:ext>
            </a:extLst>
          </p:cNvPr>
          <p:cNvSpPr txBox="1"/>
          <p:nvPr/>
        </p:nvSpPr>
        <p:spPr>
          <a:xfrm>
            <a:off x="2791909" y="6548262"/>
            <a:ext cx="38808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 23</a:t>
            </a:r>
            <a:r>
              <a:rPr kumimoji="0" lang="ko-KR" altLang="en-US" sz="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차 최종합격생 </a:t>
            </a:r>
            <a:r>
              <a:rPr kumimoji="0" lang="en-US" altLang="ko-KR" sz="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유료회원 기준</a:t>
            </a:r>
            <a:r>
              <a:rPr kumimoji="0" lang="en-US" altLang="ko-KR" sz="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미래패스 수강생 데이터 비교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52D83-8010-9D17-64D4-0B38529630FD}"/>
              </a:ext>
            </a:extLst>
          </p:cNvPr>
          <p:cNvSpPr txBox="1"/>
          <p:nvPr/>
        </p:nvSpPr>
        <p:spPr>
          <a:xfrm>
            <a:off x="2923017" y="995471"/>
            <a:ext cx="3701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미래인재 경찰 </a:t>
            </a:r>
            <a:r>
              <a:rPr lang="ko-KR" altLang="en-US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입문서</a:t>
            </a:r>
            <a:endParaRPr lang="en-US" altLang="ko-KR" b="1" dirty="0">
              <a:solidFill>
                <a:srgbClr val="2E4B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선착순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무료 배포 이벤트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E2AD3F-9A96-D8EC-8B5D-BC32440B5C17}"/>
              </a:ext>
            </a:extLst>
          </p:cNvPr>
          <p:cNvGrpSpPr/>
          <p:nvPr/>
        </p:nvGrpSpPr>
        <p:grpSpPr>
          <a:xfrm>
            <a:off x="3663659" y="3051880"/>
            <a:ext cx="1527538" cy="1275085"/>
            <a:chOff x="3086755" y="978297"/>
            <a:chExt cx="2401349" cy="2004483"/>
          </a:xfrm>
        </p:grpSpPr>
        <p:pic>
          <p:nvPicPr>
            <p:cNvPr id="19" name="Picture 22" descr="아이맥 컴퓨터 애플 - Pixabay의 무료 이미지 - Pixabay">
              <a:extLst>
                <a:ext uri="{FF2B5EF4-FFF2-40B4-BE49-F238E27FC236}">
                  <a16:creationId xmlns:a16="http://schemas.microsoft.com/office/drawing/2014/main" id="{61047F02-76ED-CE07-9593-B077DC443B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26" t="12551" r="15459" b="6595"/>
            <a:stretch/>
          </p:blipFill>
          <p:spPr bwMode="auto">
            <a:xfrm>
              <a:off x="3086755" y="978297"/>
              <a:ext cx="2401349" cy="200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9F93BA9-F276-54EA-E97C-F8536782D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6" r="150"/>
            <a:stretch/>
          </p:blipFill>
          <p:spPr>
            <a:xfrm>
              <a:off x="3123896" y="1057480"/>
              <a:ext cx="2316796" cy="1257690"/>
            </a:xfrm>
            <a:prstGeom prst="rect">
              <a:avLst/>
            </a:prstGeom>
            <a:scene3d>
              <a:camera prst="perspectiveFront"/>
              <a:lightRig rig="threePt" dir="t"/>
            </a:scene3d>
            <a:sp3d z="-273050"/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6E90DDA-D550-2E80-6187-76FCD3121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982">
            <a:off x="5020176" y="2210340"/>
            <a:ext cx="1493453" cy="1996347"/>
          </a:xfrm>
          <a:prstGeom prst="rect">
            <a:avLst/>
          </a:prstGeom>
          <a:ln>
            <a:noFill/>
          </a:ln>
          <a:effectLst>
            <a:reflection stA="30000" endPos="11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BB1B55C7-BD51-6C1B-E7DF-D62D710E5229}"/>
              </a:ext>
            </a:extLst>
          </p:cNvPr>
          <p:cNvGrpSpPr/>
          <p:nvPr/>
        </p:nvGrpSpPr>
        <p:grpSpPr>
          <a:xfrm>
            <a:off x="3603512" y="6121453"/>
            <a:ext cx="2231456" cy="341848"/>
            <a:chOff x="3228975" y="6075241"/>
            <a:chExt cx="3267075" cy="4550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CB3BE14-C60B-FE3A-AE5F-C78DDDDD6997}"/>
                </a:ext>
              </a:extLst>
            </p:cNvPr>
            <p:cNvSpPr/>
            <p:nvPr/>
          </p:nvSpPr>
          <p:spPr>
            <a:xfrm>
              <a:off x="3228975" y="6075241"/>
              <a:ext cx="3267075" cy="455000"/>
            </a:xfrm>
            <a:prstGeom prst="roundRect">
              <a:avLst/>
            </a:prstGeom>
            <a:solidFill>
              <a:srgbClr val="2E4B6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95F28-905D-621B-832D-3884478BED24}"/>
                </a:ext>
              </a:extLst>
            </p:cNvPr>
            <p:cNvSpPr txBox="1"/>
            <p:nvPr/>
          </p:nvSpPr>
          <p:spPr>
            <a:xfrm>
              <a:off x="3279712" y="6097756"/>
              <a:ext cx="3133659" cy="368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선착순 입문서 무료 받기 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GO</a:t>
              </a:r>
              <a:endPara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D1BA4A-6CB9-E9FA-7537-3B3168B9BAA1}"/>
              </a:ext>
            </a:extLst>
          </p:cNvPr>
          <p:cNvGrpSpPr/>
          <p:nvPr/>
        </p:nvGrpSpPr>
        <p:grpSpPr>
          <a:xfrm>
            <a:off x="2784343" y="4267141"/>
            <a:ext cx="1313180" cy="827092"/>
            <a:chOff x="754157" y="4872306"/>
            <a:chExt cx="1313180" cy="82709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35986B4-59C3-F01F-B622-7784AFE9FB9A}"/>
                </a:ext>
              </a:extLst>
            </p:cNvPr>
            <p:cNvSpPr/>
            <p:nvPr/>
          </p:nvSpPr>
          <p:spPr>
            <a:xfrm>
              <a:off x="815420" y="4872306"/>
              <a:ext cx="1212321" cy="827092"/>
            </a:xfrm>
            <a:prstGeom prst="roundRect">
              <a:avLst/>
            </a:prstGeom>
            <a:noFill/>
            <a:ln w="19050">
              <a:solidFill>
                <a:srgbClr val="2E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2C6239D-B471-2274-EADB-63289FBA5269}"/>
                </a:ext>
              </a:extLst>
            </p:cNvPr>
            <p:cNvGrpSpPr/>
            <p:nvPr/>
          </p:nvGrpSpPr>
          <p:grpSpPr>
            <a:xfrm>
              <a:off x="754157" y="4914451"/>
              <a:ext cx="1313180" cy="653858"/>
              <a:chOff x="765648" y="4950132"/>
              <a:chExt cx="1313180" cy="65385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E7FCAB-80F8-6FD7-9191-DDAD04A0E23C}"/>
                  </a:ext>
                </a:extLst>
              </p:cNvPr>
              <p:cNvSpPr txBox="1"/>
              <p:nvPr/>
            </p:nvSpPr>
            <p:spPr>
              <a:xfrm>
                <a:off x="954826" y="4950132"/>
                <a:ext cx="10358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1/22(</a:t>
                </a:r>
                <a:r>
                  <a:rPr lang="ko-KR" altLang="en-US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월</a:t>
                </a:r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</a:t>
                </a:r>
                <a:endParaRPr lang="ko-KR" altLang="en-US" sz="1600" b="1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624FDD-8470-5E47-51D7-DA62EF44A7C9}"/>
                  </a:ext>
                </a:extLst>
              </p:cNvPr>
              <p:cNvSpPr txBox="1"/>
              <p:nvPr/>
            </p:nvSpPr>
            <p:spPr>
              <a:xfrm>
                <a:off x="765648" y="5265436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선착순 </a:t>
                </a:r>
                <a:r>
                  <a:rPr lang="en-US" altLang="ko-KR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50</a:t>
                </a:r>
                <a:r>
                  <a:rPr lang="ko-KR" altLang="en-US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명</a:t>
                </a:r>
              </a:p>
            </p:txBody>
          </p:sp>
        </p:grp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29732D4-296D-834D-703F-FEE8B415DB0A}"/>
              </a:ext>
            </a:extLst>
          </p:cNvPr>
          <p:cNvSpPr/>
          <p:nvPr/>
        </p:nvSpPr>
        <p:spPr>
          <a:xfrm>
            <a:off x="4065409" y="307655"/>
            <a:ext cx="1380921" cy="30754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Event 01</a:t>
            </a:r>
            <a:endParaRPr lang="ko-KR" altLang="en-US" sz="1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409D8D5-CF4B-5392-A577-D61C20164C19}"/>
              </a:ext>
            </a:extLst>
          </p:cNvPr>
          <p:cNvGrpSpPr/>
          <p:nvPr/>
        </p:nvGrpSpPr>
        <p:grpSpPr>
          <a:xfrm>
            <a:off x="2854629" y="2478004"/>
            <a:ext cx="1039207" cy="968327"/>
            <a:chOff x="1979390" y="3657007"/>
            <a:chExt cx="1257441" cy="1171676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6307EB6-EE9A-F89E-04BD-50D9608A285A}"/>
                </a:ext>
              </a:extLst>
            </p:cNvPr>
            <p:cNvSpPr/>
            <p:nvPr/>
          </p:nvSpPr>
          <p:spPr>
            <a:xfrm>
              <a:off x="2023983" y="3657007"/>
              <a:ext cx="1171676" cy="1171676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71635A-4E28-D137-C8AF-5FC90AB095F0}"/>
                </a:ext>
              </a:extLst>
            </p:cNvPr>
            <p:cNvSpPr txBox="1"/>
            <p:nvPr/>
          </p:nvSpPr>
          <p:spPr>
            <a:xfrm>
              <a:off x="1979390" y="3917674"/>
              <a:ext cx="1257441" cy="496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2E4B69"/>
                  </a:solidFill>
                  <a:latin typeface="+mn-ea"/>
                </a:rPr>
                <a:t>신청자 전원</a:t>
              </a:r>
              <a:endParaRPr lang="en-US" altLang="ko-KR" sz="1100" b="1" dirty="0">
                <a:solidFill>
                  <a:srgbClr val="2E4B69"/>
                </a:solidFill>
                <a:latin typeface="+mn-ea"/>
              </a:endParaRPr>
            </a:p>
            <a:p>
              <a:pPr algn="ctr"/>
              <a:r>
                <a:rPr lang="ko-KR" altLang="en-US" sz="1100" b="1" dirty="0">
                  <a:solidFill>
                    <a:srgbClr val="2E4B69"/>
                  </a:solidFill>
                  <a:latin typeface="+mn-ea"/>
                </a:rPr>
                <a:t>입문강의 </a:t>
              </a:r>
              <a:endParaRPr lang="en-US" altLang="ko-KR" sz="1100" b="1" dirty="0">
                <a:solidFill>
                  <a:srgbClr val="2E4B69"/>
                </a:solidFill>
                <a:latin typeface="+mn-ea"/>
              </a:endParaRPr>
            </a:p>
            <a:p>
              <a:pPr algn="ctr"/>
              <a:r>
                <a:rPr lang="ko-KR" altLang="en-US" sz="1100" b="1" dirty="0">
                  <a:solidFill>
                    <a:srgbClr val="2E4B69"/>
                  </a:solidFill>
                  <a:latin typeface="+mn-ea"/>
                </a:rPr>
                <a:t>무료 제공</a:t>
              </a:r>
              <a:r>
                <a:rPr lang="en-US" altLang="ko-KR" sz="1100" b="1" dirty="0">
                  <a:solidFill>
                    <a:srgbClr val="2E4B69"/>
                  </a:solidFill>
                  <a:latin typeface="+mn-ea"/>
                </a:rPr>
                <a:t>!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6DD159B-7141-2424-7EF3-192217DA38AE}"/>
              </a:ext>
            </a:extLst>
          </p:cNvPr>
          <p:cNvGrpSpPr/>
          <p:nvPr/>
        </p:nvGrpSpPr>
        <p:grpSpPr>
          <a:xfrm>
            <a:off x="3700579" y="1640062"/>
            <a:ext cx="2231456" cy="310771"/>
            <a:chOff x="3228975" y="6075241"/>
            <a:chExt cx="3267075" cy="45500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71113D4A-0C37-724E-93E3-F5251134435D}"/>
                </a:ext>
              </a:extLst>
            </p:cNvPr>
            <p:cNvSpPr/>
            <p:nvPr/>
          </p:nvSpPr>
          <p:spPr>
            <a:xfrm>
              <a:off x="3228975" y="6075241"/>
              <a:ext cx="3267075" cy="455000"/>
            </a:xfrm>
            <a:prstGeom prst="roundRect">
              <a:avLst/>
            </a:prstGeom>
            <a:solidFill>
              <a:srgbClr val="2E4B6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D840BC-80DE-D429-932E-2E6C6D20C3C0}"/>
                </a:ext>
              </a:extLst>
            </p:cNvPr>
            <p:cNvSpPr txBox="1"/>
            <p:nvPr/>
          </p:nvSpPr>
          <p:spPr>
            <a:xfrm>
              <a:off x="3712709" y="6084693"/>
              <a:ext cx="2294974" cy="304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단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en-US" altLang="ko-KR" sz="1200" b="1" dirty="0">
                  <a:solidFill>
                    <a:srgbClr val="FFD966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r>
                <a:rPr lang="ko-KR" altLang="en-US" sz="1200" b="1" dirty="0">
                  <a:solidFill>
                    <a:srgbClr val="FFD966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일</a:t>
              </a:r>
              <a:r>
                <a:rPr lang="ko-KR" altLang="en-US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간 매일 오후 </a:t>
              </a:r>
              <a:r>
                <a:rPr lang="en-US" altLang="ko-KR" sz="1200" b="1" dirty="0">
                  <a:solidFill>
                    <a:srgbClr val="FFD966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r>
                <a:rPr lang="ko-KR" altLang="en-US" sz="1200" b="1" dirty="0">
                  <a:solidFill>
                    <a:srgbClr val="FFD966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r>
                <a:rPr lang="en-US" altLang="ko-KR" sz="12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F4AF1B-6D94-BBB8-DC1A-B6FC2CE581E0}"/>
              </a:ext>
            </a:extLst>
          </p:cNvPr>
          <p:cNvSpPr/>
          <p:nvPr/>
        </p:nvSpPr>
        <p:spPr>
          <a:xfrm>
            <a:off x="2651271" y="225572"/>
            <a:ext cx="4214599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A6B9F0-2D73-DE5F-A46D-CD0C607D4201}"/>
              </a:ext>
            </a:extLst>
          </p:cNvPr>
          <p:cNvSpPr txBox="1"/>
          <p:nvPr/>
        </p:nvSpPr>
        <p:spPr>
          <a:xfrm>
            <a:off x="2482716" y="4170288"/>
            <a:ext cx="34176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C3C2F2-40AF-2029-F54E-36652D5A6C83}"/>
              </a:ext>
            </a:extLst>
          </p:cNvPr>
          <p:cNvSpPr txBox="1"/>
          <p:nvPr/>
        </p:nvSpPr>
        <p:spPr>
          <a:xfrm>
            <a:off x="3222156" y="6011920"/>
            <a:ext cx="34176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B532AB2-BCBB-50A0-EB1C-413FD1D54A73}"/>
              </a:ext>
            </a:extLst>
          </p:cNvPr>
          <p:cNvSpPr txBox="1"/>
          <p:nvPr/>
        </p:nvSpPr>
        <p:spPr>
          <a:xfrm>
            <a:off x="1586452" y="261707"/>
            <a:ext cx="1067152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Ver.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BD53A2-A496-2ADA-34BD-71080AE1D82B}"/>
              </a:ext>
            </a:extLst>
          </p:cNvPr>
          <p:cNvGrpSpPr/>
          <p:nvPr/>
        </p:nvGrpSpPr>
        <p:grpSpPr>
          <a:xfrm>
            <a:off x="4064917" y="4274875"/>
            <a:ext cx="1313180" cy="827092"/>
            <a:chOff x="754157" y="4872306"/>
            <a:chExt cx="1313180" cy="827092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7D215F5-5BAB-5171-70B1-6FD9030FE00A}"/>
                </a:ext>
              </a:extLst>
            </p:cNvPr>
            <p:cNvSpPr/>
            <p:nvPr/>
          </p:nvSpPr>
          <p:spPr>
            <a:xfrm>
              <a:off x="815420" y="4872306"/>
              <a:ext cx="1212321" cy="827092"/>
            </a:xfrm>
            <a:prstGeom prst="roundRect">
              <a:avLst/>
            </a:prstGeom>
            <a:noFill/>
            <a:ln w="19050">
              <a:solidFill>
                <a:srgbClr val="2E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3DBE9A6-DFD3-E07B-7410-F513F3A5D99B}"/>
                </a:ext>
              </a:extLst>
            </p:cNvPr>
            <p:cNvGrpSpPr/>
            <p:nvPr/>
          </p:nvGrpSpPr>
          <p:grpSpPr>
            <a:xfrm>
              <a:off x="754157" y="4914451"/>
              <a:ext cx="1313180" cy="653858"/>
              <a:chOff x="765648" y="4950132"/>
              <a:chExt cx="1313180" cy="65385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FB79D6-4056-2C92-C794-9A2D8F17CB2B}"/>
                  </a:ext>
                </a:extLst>
              </p:cNvPr>
              <p:cNvSpPr txBox="1"/>
              <p:nvPr/>
            </p:nvSpPr>
            <p:spPr>
              <a:xfrm>
                <a:off x="954826" y="4950132"/>
                <a:ext cx="10358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1/23(</a:t>
                </a:r>
                <a:r>
                  <a:rPr lang="ko-KR" altLang="en-US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화</a:t>
                </a:r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</a:t>
                </a:r>
                <a:endParaRPr lang="ko-KR" altLang="en-US" sz="1600" b="1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930D01-C717-B99B-D5AE-57BF122324B5}"/>
                  </a:ext>
                </a:extLst>
              </p:cNvPr>
              <p:cNvSpPr txBox="1"/>
              <p:nvPr/>
            </p:nvSpPr>
            <p:spPr>
              <a:xfrm>
                <a:off x="765648" y="5265436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선착순 </a:t>
                </a:r>
                <a:r>
                  <a:rPr lang="en-US" altLang="ko-KR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50</a:t>
                </a:r>
                <a:r>
                  <a:rPr lang="ko-KR" altLang="en-US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명</a:t>
                </a: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365A5CF-68FE-A67D-6E60-B07D9AAFF3C6}"/>
              </a:ext>
            </a:extLst>
          </p:cNvPr>
          <p:cNvGrpSpPr/>
          <p:nvPr/>
        </p:nvGrpSpPr>
        <p:grpSpPr>
          <a:xfrm>
            <a:off x="5350616" y="4253958"/>
            <a:ext cx="1313180" cy="827092"/>
            <a:chOff x="754157" y="4872306"/>
            <a:chExt cx="1313180" cy="82709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313BF93-45FE-53BF-B258-FF13D243F796}"/>
                </a:ext>
              </a:extLst>
            </p:cNvPr>
            <p:cNvSpPr/>
            <p:nvPr/>
          </p:nvSpPr>
          <p:spPr>
            <a:xfrm>
              <a:off x="815420" y="4872306"/>
              <a:ext cx="1212321" cy="827092"/>
            </a:xfrm>
            <a:prstGeom prst="roundRect">
              <a:avLst/>
            </a:prstGeom>
            <a:noFill/>
            <a:ln w="19050">
              <a:solidFill>
                <a:srgbClr val="2E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C68526B-CD6E-95CC-984D-893855607258}"/>
                </a:ext>
              </a:extLst>
            </p:cNvPr>
            <p:cNvGrpSpPr/>
            <p:nvPr/>
          </p:nvGrpSpPr>
          <p:grpSpPr>
            <a:xfrm>
              <a:off x="754157" y="4914451"/>
              <a:ext cx="1313180" cy="653858"/>
              <a:chOff x="765648" y="4950132"/>
              <a:chExt cx="1313180" cy="65385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A33D5C-7B14-4C28-CC51-7A8B3AEAE29C}"/>
                  </a:ext>
                </a:extLst>
              </p:cNvPr>
              <p:cNvSpPr txBox="1"/>
              <p:nvPr/>
            </p:nvSpPr>
            <p:spPr>
              <a:xfrm>
                <a:off x="954826" y="4950132"/>
                <a:ext cx="10358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1/24(</a:t>
                </a:r>
                <a:r>
                  <a:rPr lang="ko-KR" altLang="en-US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수</a:t>
                </a:r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</a:t>
                </a:r>
                <a:endParaRPr lang="ko-KR" altLang="en-US" sz="1600" b="1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05488B4A-E778-0F5B-0E91-30DA93278622}"/>
                  </a:ext>
                </a:extLst>
              </p:cNvPr>
              <p:cNvSpPr txBox="1"/>
              <p:nvPr/>
            </p:nvSpPr>
            <p:spPr>
              <a:xfrm>
                <a:off x="765648" y="5265436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선착순 </a:t>
                </a:r>
                <a:r>
                  <a:rPr lang="en-US" altLang="ko-KR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50</a:t>
                </a:r>
                <a:r>
                  <a:rPr lang="ko-KR" altLang="en-US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명</a:t>
                </a:r>
              </a:p>
            </p:txBody>
          </p:sp>
        </p:grpSp>
      </p:grp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EC0D46E1-9684-A904-C727-079EEDD875FE}"/>
              </a:ext>
            </a:extLst>
          </p:cNvPr>
          <p:cNvGrpSpPr/>
          <p:nvPr/>
        </p:nvGrpSpPr>
        <p:grpSpPr>
          <a:xfrm>
            <a:off x="3352792" y="5138004"/>
            <a:ext cx="1313180" cy="827092"/>
            <a:chOff x="754157" y="4872306"/>
            <a:chExt cx="1313180" cy="827092"/>
          </a:xfrm>
        </p:grpSpPr>
        <p:sp>
          <p:nvSpPr>
            <p:cNvPr id="1029" name="사각형: 둥근 모서리 1028">
              <a:extLst>
                <a:ext uri="{FF2B5EF4-FFF2-40B4-BE49-F238E27FC236}">
                  <a16:creationId xmlns:a16="http://schemas.microsoft.com/office/drawing/2014/main" id="{41BFC989-54D4-372F-FEE2-CB2AD403ABFC}"/>
                </a:ext>
              </a:extLst>
            </p:cNvPr>
            <p:cNvSpPr/>
            <p:nvPr/>
          </p:nvSpPr>
          <p:spPr>
            <a:xfrm>
              <a:off x="815420" y="4872306"/>
              <a:ext cx="1212321" cy="827092"/>
            </a:xfrm>
            <a:prstGeom prst="roundRect">
              <a:avLst/>
            </a:prstGeom>
            <a:noFill/>
            <a:ln w="19050">
              <a:solidFill>
                <a:srgbClr val="2E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30" name="그룹 1029">
              <a:extLst>
                <a:ext uri="{FF2B5EF4-FFF2-40B4-BE49-F238E27FC236}">
                  <a16:creationId xmlns:a16="http://schemas.microsoft.com/office/drawing/2014/main" id="{A2384C3C-14A3-C9EB-FF06-4E14B4ECA79B}"/>
                </a:ext>
              </a:extLst>
            </p:cNvPr>
            <p:cNvGrpSpPr/>
            <p:nvPr/>
          </p:nvGrpSpPr>
          <p:grpSpPr>
            <a:xfrm>
              <a:off x="754157" y="4914451"/>
              <a:ext cx="1313180" cy="653858"/>
              <a:chOff x="765648" y="4950132"/>
              <a:chExt cx="1313180" cy="653858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23C720B1-461C-F374-8EEE-587352319EFE}"/>
                  </a:ext>
                </a:extLst>
              </p:cNvPr>
              <p:cNvSpPr txBox="1"/>
              <p:nvPr/>
            </p:nvSpPr>
            <p:spPr>
              <a:xfrm>
                <a:off x="954826" y="4950132"/>
                <a:ext cx="10358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1/25(</a:t>
                </a:r>
                <a:r>
                  <a:rPr lang="ko-KR" altLang="en-US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목</a:t>
                </a:r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</a:t>
                </a:r>
                <a:endParaRPr lang="ko-KR" altLang="en-US" sz="1600" b="1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AF30997B-AD7D-DAE6-DB6E-14F100D5F594}"/>
                  </a:ext>
                </a:extLst>
              </p:cNvPr>
              <p:cNvSpPr txBox="1"/>
              <p:nvPr/>
            </p:nvSpPr>
            <p:spPr>
              <a:xfrm>
                <a:off x="765648" y="5265436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선착순 </a:t>
                </a:r>
                <a:r>
                  <a:rPr lang="en-US" altLang="ko-KR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50</a:t>
                </a:r>
                <a:r>
                  <a:rPr lang="ko-KR" altLang="en-US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명</a:t>
                </a:r>
              </a:p>
            </p:txBody>
          </p:sp>
        </p:grpSp>
      </p:grp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DFCF404D-FB19-DB1A-9E49-B1C9FFA50714}"/>
              </a:ext>
            </a:extLst>
          </p:cNvPr>
          <p:cNvGrpSpPr/>
          <p:nvPr/>
        </p:nvGrpSpPr>
        <p:grpSpPr>
          <a:xfrm>
            <a:off x="4620760" y="5128208"/>
            <a:ext cx="1313180" cy="827092"/>
            <a:chOff x="754157" y="4872306"/>
            <a:chExt cx="1313180" cy="827092"/>
          </a:xfrm>
        </p:grpSpPr>
        <p:sp>
          <p:nvSpPr>
            <p:cNvPr id="1034" name="사각형: 둥근 모서리 1033">
              <a:extLst>
                <a:ext uri="{FF2B5EF4-FFF2-40B4-BE49-F238E27FC236}">
                  <a16:creationId xmlns:a16="http://schemas.microsoft.com/office/drawing/2014/main" id="{F6BFFD19-4C21-0AFF-E036-744C82D696CD}"/>
                </a:ext>
              </a:extLst>
            </p:cNvPr>
            <p:cNvSpPr/>
            <p:nvPr/>
          </p:nvSpPr>
          <p:spPr>
            <a:xfrm>
              <a:off x="815420" y="4872306"/>
              <a:ext cx="1212321" cy="827092"/>
            </a:xfrm>
            <a:prstGeom prst="roundRect">
              <a:avLst/>
            </a:prstGeom>
            <a:noFill/>
            <a:ln w="19050">
              <a:solidFill>
                <a:srgbClr val="2E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6D8DDDC1-350F-6B75-7AB0-E831F7919C16}"/>
                </a:ext>
              </a:extLst>
            </p:cNvPr>
            <p:cNvGrpSpPr/>
            <p:nvPr/>
          </p:nvGrpSpPr>
          <p:grpSpPr>
            <a:xfrm>
              <a:off x="754157" y="4914451"/>
              <a:ext cx="1313180" cy="653858"/>
              <a:chOff x="765648" y="4950132"/>
              <a:chExt cx="1313180" cy="653858"/>
            </a:xfrm>
          </p:grpSpPr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71F705AF-DD44-58B9-AC71-5D50F073C122}"/>
                  </a:ext>
                </a:extLst>
              </p:cNvPr>
              <p:cNvSpPr txBox="1"/>
              <p:nvPr/>
            </p:nvSpPr>
            <p:spPr>
              <a:xfrm>
                <a:off x="954826" y="4950132"/>
                <a:ext cx="10358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1/26(</a:t>
                </a:r>
                <a:r>
                  <a:rPr lang="ko-KR" altLang="en-US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금</a:t>
                </a:r>
                <a:r>
                  <a:rPr lang="en-US" altLang="ko-KR" sz="16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</a:t>
                </a:r>
                <a:endParaRPr lang="ko-KR" altLang="en-US" sz="1600" b="1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D1D45D0C-2026-33F8-E1FA-FE33C9A867DB}"/>
                  </a:ext>
                </a:extLst>
              </p:cNvPr>
              <p:cNvSpPr txBox="1"/>
              <p:nvPr/>
            </p:nvSpPr>
            <p:spPr>
              <a:xfrm>
                <a:off x="765648" y="5265436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선착순 </a:t>
                </a:r>
                <a:r>
                  <a:rPr lang="en-US" altLang="ko-KR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50</a:t>
                </a:r>
                <a:r>
                  <a:rPr lang="ko-KR" altLang="en-US" sz="1600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023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1F0785B5-CAE2-95DB-2636-DE9AAF551C54}"/>
              </a:ext>
            </a:extLst>
          </p:cNvPr>
          <p:cNvSpPr/>
          <p:nvPr/>
        </p:nvSpPr>
        <p:spPr>
          <a:xfrm rot="10800000">
            <a:off x="3174224" y="5003693"/>
            <a:ext cx="3226576" cy="393930"/>
          </a:xfrm>
          <a:prstGeom prst="wedgeRoundRectCallout">
            <a:avLst>
              <a:gd name="adj1" fmla="val -21087"/>
              <a:gd name="adj2" fmla="val 106023"/>
              <a:gd name="adj3" fmla="val 16667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289568"/>
              </p:ext>
            </p:extLst>
          </p:nvPr>
        </p:nvGraphicFramePr>
        <p:xfrm>
          <a:off x="9430473" y="1"/>
          <a:ext cx="2761527" cy="202080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ko-KR" altLang="en-US" sz="800" dirty="0">
                          <a:latin typeface="+mn-ea"/>
                        </a:rPr>
                        <a:t>채용 미래패스 </a:t>
                      </a:r>
                      <a:r>
                        <a:rPr lang="en-US" altLang="ko-KR" sz="800" dirty="0">
                          <a:latin typeface="+mn-ea"/>
                        </a:rPr>
                        <a:t>3.0 </a:t>
                      </a:r>
                      <a:r>
                        <a:rPr lang="ko-KR" altLang="en-US" sz="800" dirty="0">
                          <a:latin typeface="+mn-ea"/>
                        </a:rPr>
                        <a:t>기획전으로 랜딩</a:t>
                      </a:r>
                      <a:r>
                        <a:rPr lang="en-US" altLang="ko-KR" sz="800" dirty="0">
                          <a:latin typeface="+mn-ea"/>
                        </a:rPr>
                        <a:t>https://www.miraeij.com/police/classes/online/pass/</a:t>
                      </a: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60684" y="246982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F11FCD-BF79-B50A-E828-A7A7ADEAB63B}"/>
              </a:ext>
            </a:extLst>
          </p:cNvPr>
          <p:cNvGrpSpPr/>
          <p:nvPr/>
        </p:nvGrpSpPr>
        <p:grpSpPr>
          <a:xfrm>
            <a:off x="3046303" y="2852700"/>
            <a:ext cx="3928565" cy="1901072"/>
            <a:chOff x="6300728" y="2705731"/>
            <a:chExt cx="2683263" cy="1298458"/>
          </a:xfrm>
        </p:grpSpPr>
        <p:pic>
          <p:nvPicPr>
            <p:cNvPr id="6" name="Picture 28" descr="직접만드는 즐거움 필메이커">
              <a:extLst>
                <a:ext uri="{FF2B5EF4-FFF2-40B4-BE49-F238E27FC236}">
                  <a16:creationId xmlns:a16="http://schemas.microsoft.com/office/drawing/2014/main" id="{7D3F1F28-2CED-5ED2-12DD-257A39FB84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3" t="18078" r="9748" b="18012"/>
            <a:stretch/>
          </p:blipFill>
          <p:spPr bwMode="auto">
            <a:xfrm>
              <a:off x="6300728" y="2705731"/>
              <a:ext cx="2683263" cy="129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C3ED88-2A70-8A5A-942C-E9C4B72C4CD3}"/>
                </a:ext>
              </a:extLst>
            </p:cNvPr>
            <p:cNvSpPr/>
            <p:nvPr/>
          </p:nvSpPr>
          <p:spPr>
            <a:xfrm>
              <a:off x="6599841" y="2963256"/>
              <a:ext cx="1576007" cy="846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00B205-F8BC-BB26-E4A9-F15FBEB3B317}"/>
                </a:ext>
              </a:extLst>
            </p:cNvPr>
            <p:cNvSpPr txBox="1"/>
            <p:nvPr/>
          </p:nvSpPr>
          <p:spPr>
            <a:xfrm>
              <a:off x="6547420" y="2943932"/>
              <a:ext cx="1680848" cy="83035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600" b="1" dirty="0">
                  <a:latin typeface="+mn-ea"/>
                </a:rPr>
                <a:t>채용 미래패스 </a:t>
              </a:r>
              <a:r>
                <a:rPr lang="en-US" altLang="ko-KR" sz="1600" b="1" dirty="0">
                  <a:latin typeface="+mn-ea"/>
                </a:rPr>
                <a:t>3.0</a:t>
              </a:r>
            </a:p>
            <a:p>
              <a:pPr algn="ctr"/>
              <a:r>
                <a:rPr lang="ko-KR" altLang="en-US" sz="1600" b="1" dirty="0">
                  <a:latin typeface="+mn-ea"/>
                </a:rPr>
                <a:t>추가 할인 쿠폰</a:t>
              </a:r>
              <a:endParaRPr lang="en-US" altLang="ko-KR" sz="1600" b="1" dirty="0">
                <a:latin typeface="+mn-ea"/>
              </a:endParaRPr>
            </a:p>
            <a:p>
              <a:pPr algn="ctr"/>
              <a:endParaRPr lang="en-US" altLang="ko-KR" sz="500" b="1" dirty="0">
                <a:latin typeface="+mn-ea"/>
              </a:endParaRPr>
            </a:p>
            <a:p>
              <a:pPr algn="ctr"/>
              <a:r>
                <a:rPr lang="en-US" altLang="ko-KR" sz="3600" b="1" dirty="0">
                  <a:solidFill>
                    <a:srgbClr val="4963B6"/>
                  </a:solidFill>
                  <a:latin typeface="+mn-ea"/>
                </a:rPr>
                <a:t>5</a:t>
              </a:r>
              <a:r>
                <a:rPr lang="ko-KR" altLang="en-US" sz="3600" b="1" dirty="0">
                  <a:solidFill>
                    <a:srgbClr val="4963B6"/>
                  </a:solidFill>
                  <a:latin typeface="+mn-ea"/>
                </a:rPr>
                <a:t>만원 할인</a:t>
              </a:r>
              <a:endParaRPr lang="en-US" altLang="ko-KR" sz="3600" b="1" dirty="0">
                <a:solidFill>
                  <a:srgbClr val="4963B6"/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6780DD2-9723-D3D6-032C-2D202590C3D7}"/>
              </a:ext>
            </a:extLst>
          </p:cNvPr>
          <p:cNvSpPr txBox="1"/>
          <p:nvPr/>
        </p:nvSpPr>
        <p:spPr>
          <a:xfrm>
            <a:off x="5406375" y="6473056"/>
            <a:ext cx="388086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 23</a:t>
            </a:r>
            <a:r>
              <a:rPr kumimoji="0" lang="ko-KR" altLang="en-US" sz="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차 최종합격생 </a:t>
            </a: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유료회원 기준</a:t>
            </a:r>
            <a:r>
              <a:rPr kumimoji="0" lang="en-US" altLang="ko-KR" sz="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미래패스 수강생 데이터 비교 기준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C3E65-8D94-0169-ABD5-3DFB089D7832}"/>
              </a:ext>
            </a:extLst>
          </p:cNvPr>
          <p:cNvSpPr txBox="1"/>
          <p:nvPr/>
        </p:nvSpPr>
        <p:spPr>
          <a:xfrm>
            <a:off x="1829097" y="931356"/>
            <a:ext cx="594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미래인재 </a:t>
            </a:r>
            <a:r>
              <a:rPr lang="en-US" altLang="ko-KR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23</a:t>
            </a:r>
            <a:r>
              <a:rPr lang="ko-KR" altLang="en-US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 최종 합격생 </a:t>
            </a:r>
            <a:r>
              <a:rPr lang="en-US" altLang="ko-KR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명 중 </a:t>
            </a:r>
            <a:r>
              <a:rPr lang="en-US" altLang="ko-KR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명</a:t>
            </a:r>
            <a:r>
              <a:rPr lang="en-US" altLang="ko-KR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선택한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FC963-4B1E-7B23-A4A7-3C8B01D17966}"/>
              </a:ext>
            </a:extLst>
          </p:cNvPr>
          <p:cNvSpPr txBox="1"/>
          <p:nvPr/>
        </p:nvSpPr>
        <p:spPr>
          <a:xfrm>
            <a:off x="1977988" y="1300688"/>
            <a:ext cx="5756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미래패스</a:t>
            </a:r>
            <a:r>
              <a:rPr lang="ko-KR" altLang="en-US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할인 쿠폰 증정</a:t>
            </a:r>
            <a:endParaRPr lang="en-US" altLang="ko-KR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A74AB1-EE62-7C27-9686-5699B6E42D52}"/>
              </a:ext>
            </a:extLst>
          </p:cNvPr>
          <p:cNvGrpSpPr/>
          <p:nvPr/>
        </p:nvGrpSpPr>
        <p:grpSpPr>
          <a:xfrm>
            <a:off x="2556766" y="1971084"/>
            <a:ext cx="4599336" cy="662576"/>
            <a:chOff x="2332884" y="6289990"/>
            <a:chExt cx="5059271" cy="72883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9FAEC74-2CB3-1010-7373-445E77343C5B}"/>
                </a:ext>
              </a:extLst>
            </p:cNvPr>
            <p:cNvSpPr/>
            <p:nvPr/>
          </p:nvSpPr>
          <p:spPr>
            <a:xfrm>
              <a:off x="2688274" y="6289990"/>
              <a:ext cx="4348478" cy="697871"/>
            </a:xfrm>
            <a:prstGeom prst="roundRect">
              <a:avLst/>
            </a:prstGeom>
            <a:solidFill>
              <a:srgbClr val="2E4B6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6DE1B6-4C04-AFF1-E446-9E7429800F24}"/>
                </a:ext>
              </a:extLst>
            </p:cNvPr>
            <p:cNvSpPr txBox="1"/>
            <p:nvPr/>
          </p:nvSpPr>
          <p:spPr>
            <a:xfrm>
              <a:off x="2332884" y="6307860"/>
              <a:ext cx="5059271" cy="710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신청자 중 패스 구매 이력이 없는 분들에게</a:t>
              </a:r>
              <a:endParaRPr lang="en-US" altLang="ko-KR" dirty="0"/>
            </a:p>
            <a:p>
              <a:pPr algn="ctr"/>
              <a:r>
                <a:rPr lang="ko-KR" altLang="en-US" dirty="0"/>
                <a:t>추가 </a:t>
              </a:r>
              <a:r>
                <a:rPr lang="en-US" altLang="ko-KR" dirty="0"/>
                <a:t>5</a:t>
              </a:r>
              <a:r>
                <a:rPr lang="ko-KR" altLang="en-US" dirty="0"/>
                <a:t>만원 할인 쿠폰 증정</a:t>
              </a:r>
              <a:endParaRPr lang="en-US" altLang="ko-KR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7560A43-DD22-46AD-5975-A0717197C478}"/>
              </a:ext>
            </a:extLst>
          </p:cNvPr>
          <p:cNvSpPr txBox="1"/>
          <p:nvPr/>
        </p:nvSpPr>
        <p:spPr>
          <a:xfrm>
            <a:off x="9384365" y="2088496"/>
            <a:ext cx="28843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*</a:t>
            </a:r>
            <a:r>
              <a:rPr lang="ko-KR" altLang="en-US" sz="1050" dirty="0"/>
              <a:t>패스 구매 이력이 없는 회원 대상으로 발급</a:t>
            </a:r>
            <a:r>
              <a:rPr lang="en-US" altLang="ko-KR" sz="1050" dirty="0"/>
              <a:t>(</a:t>
            </a:r>
            <a:r>
              <a:rPr lang="ko-KR" altLang="en-US" sz="1050" b="1" dirty="0"/>
              <a:t>기존 패스 전체 </a:t>
            </a:r>
            <a:r>
              <a:rPr lang="ko-KR" altLang="en-US" sz="1050" dirty="0"/>
              <a:t>구매 이력 </a:t>
            </a:r>
            <a:r>
              <a:rPr lang="en-US" altLang="ko-KR" sz="1050" dirty="0"/>
              <a:t>X </a:t>
            </a:r>
            <a:r>
              <a:rPr lang="ko-KR" altLang="en-US" sz="1050" dirty="0"/>
              <a:t>회원 대상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&gt; </a:t>
            </a:r>
            <a:r>
              <a:rPr lang="ko-KR" altLang="en-US" sz="1050" dirty="0"/>
              <a:t>환불한 사람 포함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단강좌</a:t>
            </a:r>
            <a:r>
              <a:rPr lang="ko-KR" altLang="en-US" sz="1050" dirty="0"/>
              <a:t> 구매자 포함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033FFC7-FDA8-AAC5-2EBC-5A311B983CAB}"/>
              </a:ext>
            </a:extLst>
          </p:cNvPr>
          <p:cNvSpPr/>
          <p:nvPr/>
        </p:nvSpPr>
        <p:spPr>
          <a:xfrm>
            <a:off x="3920412" y="313463"/>
            <a:ext cx="1670914" cy="37212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Event 02</a:t>
            </a:r>
            <a:endParaRPr lang="ko-KR" altLang="en-US" sz="1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E29A12-E355-DA5A-BEA1-26CAC2FB7EA2}"/>
              </a:ext>
            </a:extLst>
          </p:cNvPr>
          <p:cNvSpPr txBox="1"/>
          <p:nvPr/>
        </p:nvSpPr>
        <p:spPr>
          <a:xfrm>
            <a:off x="3161896" y="5003693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미래패스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3.0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혜택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보러 가기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F58E86-DE8F-E2BC-5189-BF473CC6583E}"/>
              </a:ext>
            </a:extLst>
          </p:cNvPr>
          <p:cNvSpPr txBox="1"/>
          <p:nvPr/>
        </p:nvSpPr>
        <p:spPr>
          <a:xfrm>
            <a:off x="1977988" y="5811573"/>
            <a:ext cx="66865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해당 쿠폰은 </a:t>
            </a:r>
            <a:r>
              <a:rPr lang="en-US" altLang="ko-KR" sz="1050" dirty="0"/>
              <a:t>2/14(</a:t>
            </a:r>
            <a:r>
              <a:rPr lang="ko-KR" altLang="en-US" sz="1050" dirty="0"/>
              <a:t>화</a:t>
            </a:r>
            <a:r>
              <a:rPr lang="en-US" altLang="ko-KR" sz="1050" dirty="0"/>
              <a:t>)</a:t>
            </a:r>
            <a:r>
              <a:rPr lang="ko-KR" altLang="en-US" sz="1050" dirty="0"/>
              <a:t>에 일괄 지급 예정이며</a:t>
            </a:r>
            <a:r>
              <a:rPr lang="en-US" altLang="ko-KR" sz="1050" dirty="0"/>
              <a:t>, </a:t>
            </a:r>
            <a:r>
              <a:rPr lang="ko-KR" altLang="en-US" sz="1050" dirty="0"/>
              <a:t>발급일로부터 </a:t>
            </a:r>
            <a:r>
              <a:rPr lang="en-US" altLang="ko-KR" sz="1050" dirty="0"/>
              <a:t>6</a:t>
            </a:r>
            <a:r>
              <a:rPr lang="ko-KR" altLang="en-US" sz="1050" dirty="0"/>
              <a:t>일 이내 사용 가능합니다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※ </a:t>
            </a:r>
            <a:r>
              <a:rPr lang="ko-KR" altLang="en-US" sz="1050" dirty="0"/>
              <a:t>해당 쿠폰은 입문서 신청자 중 패스 구매 이력이 없는 분들에게만 지급됩니다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※ </a:t>
            </a:r>
            <a:r>
              <a:rPr lang="ko-KR" altLang="en-US" sz="1050" dirty="0"/>
              <a:t>해당 쿠폰은 미래패스 </a:t>
            </a:r>
            <a:r>
              <a:rPr lang="en-US" altLang="ko-KR" sz="1050" dirty="0"/>
              <a:t>3.0 </a:t>
            </a:r>
            <a:r>
              <a:rPr lang="ko-KR" altLang="en-US" sz="1050" dirty="0"/>
              <a:t>패스 상품 구매 시 적용 가능합니다</a:t>
            </a:r>
            <a:r>
              <a:rPr lang="en-US" altLang="ko-KR" sz="1050" dirty="0"/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A5863-FCE0-923F-CBC3-C22E92DE5122}"/>
              </a:ext>
            </a:extLst>
          </p:cNvPr>
          <p:cNvSpPr txBox="1"/>
          <p:nvPr/>
        </p:nvSpPr>
        <p:spPr>
          <a:xfrm>
            <a:off x="2875423" y="4845064"/>
            <a:ext cx="34176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88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12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081C8E2-9B84-3354-8E58-990EC450AFB8}"/>
              </a:ext>
            </a:extLst>
          </p:cNvPr>
          <p:cNvSpPr/>
          <p:nvPr/>
        </p:nvSpPr>
        <p:spPr>
          <a:xfrm>
            <a:off x="3920412" y="415063"/>
            <a:ext cx="1670914" cy="37212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Event 03</a:t>
            </a:r>
            <a:endParaRPr lang="ko-KR" altLang="en-US" sz="1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A79D9-3C49-48A4-A29C-5138ADE66A61}"/>
              </a:ext>
            </a:extLst>
          </p:cNvPr>
          <p:cNvSpPr txBox="1"/>
          <p:nvPr/>
        </p:nvSpPr>
        <p:spPr>
          <a:xfrm>
            <a:off x="2313162" y="1111647"/>
            <a:ext cx="492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미래인재 경찰 </a:t>
            </a:r>
            <a:r>
              <a:rPr lang="ko-KR" altLang="en-US" sz="2400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입문서</a:t>
            </a:r>
            <a:endParaRPr lang="en-US" altLang="ko-KR" sz="2400" b="1" dirty="0">
              <a:solidFill>
                <a:srgbClr val="2E4B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소문내기</a:t>
            </a: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이벤트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38229F-F389-222F-D9CB-9258BC146AC1}"/>
              </a:ext>
            </a:extLst>
          </p:cNvPr>
          <p:cNvGrpSpPr/>
          <p:nvPr/>
        </p:nvGrpSpPr>
        <p:grpSpPr>
          <a:xfrm>
            <a:off x="3143283" y="2726666"/>
            <a:ext cx="3267074" cy="413636"/>
            <a:chOff x="2885932" y="6075241"/>
            <a:chExt cx="3953160" cy="4550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099D1FF-41F5-07FA-081D-21F0200CF938}"/>
                </a:ext>
              </a:extLst>
            </p:cNvPr>
            <p:cNvSpPr/>
            <p:nvPr/>
          </p:nvSpPr>
          <p:spPr>
            <a:xfrm>
              <a:off x="2885932" y="6075241"/>
              <a:ext cx="3953160" cy="455000"/>
            </a:xfrm>
            <a:prstGeom prst="roundRect">
              <a:avLst/>
            </a:prstGeom>
            <a:solidFill>
              <a:srgbClr val="2E4B6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EE597-0319-FCA0-6A74-8431739FB9D3}"/>
                </a:ext>
              </a:extLst>
            </p:cNvPr>
            <p:cNvSpPr txBox="1"/>
            <p:nvPr/>
          </p:nvSpPr>
          <p:spPr>
            <a:xfrm>
              <a:off x="2960872" y="6097756"/>
              <a:ext cx="3740003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이벤트 기간</a:t>
              </a:r>
              <a:r>
                <a:rPr lang="en-US" altLang="ko-KR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: ~2024.01.26(</a:t>
              </a:r>
              <a:r>
                <a:rPr lang="ko-KR" altLang="en-US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r>
                <a:rPr lang="en-US" altLang="ko-KR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1B8C1F-C01F-3373-1069-26419CD857AA}"/>
              </a:ext>
            </a:extLst>
          </p:cNvPr>
          <p:cNvSpPr txBox="1"/>
          <p:nvPr/>
        </p:nvSpPr>
        <p:spPr>
          <a:xfrm>
            <a:off x="2503238" y="1922974"/>
            <a:ext cx="4488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커뮤니티에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회 이상 소문 내주신 분들께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CU</a:t>
            </a:r>
            <a:r>
              <a:rPr lang="ko-KR" altLang="en-US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모바일상품권 </a:t>
            </a:r>
            <a:r>
              <a:rPr lang="en-US" altLang="ko-KR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천원권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드립니다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ECB29B-A91F-9CAD-A756-196A6DDC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3" t="7013" r="3463" b="4111"/>
          <a:stretch/>
        </p:blipFill>
        <p:spPr>
          <a:xfrm>
            <a:off x="3386316" y="3648891"/>
            <a:ext cx="2935132" cy="181272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6CF0EF-846F-2194-B927-E2B2B8C6A38A}"/>
              </a:ext>
            </a:extLst>
          </p:cNvPr>
          <p:cNvGrpSpPr/>
          <p:nvPr/>
        </p:nvGrpSpPr>
        <p:grpSpPr>
          <a:xfrm>
            <a:off x="5847169" y="3466644"/>
            <a:ext cx="1521504" cy="1065160"/>
            <a:chOff x="1849069" y="3710265"/>
            <a:chExt cx="1521504" cy="106516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57BDDD9-5C46-45B1-A5AA-4A26EE665A24}"/>
                </a:ext>
              </a:extLst>
            </p:cNvPr>
            <p:cNvSpPr/>
            <p:nvPr/>
          </p:nvSpPr>
          <p:spPr>
            <a:xfrm>
              <a:off x="2077241" y="3710265"/>
              <a:ext cx="1065160" cy="106516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40FBB0-64E8-123C-70AD-881BDDB9AF81}"/>
                </a:ext>
              </a:extLst>
            </p:cNvPr>
            <p:cNvSpPr txBox="1"/>
            <p:nvPr/>
          </p:nvSpPr>
          <p:spPr>
            <a:xfrm>
              <a:off x="1849069" y="3930157"/>
              <a:ext cx="152150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2E4B69"/>
                  </a:solidFill>
                  <a:latin typeface="+mn-ea"/>
                </a:rPr>
                <a:t>선착순</a:t>
              </a:r>
              <a:endParaRPr lang="en-US" altLang="ko-KR" sz="2000" b="1" dirty="0">
                <a:solidFill>
                  <a:srgbClr val="2E4B69"/>
                </a:solidFill>
                <a:latin typeface="+mn-ea"/>
              </a:endParaRPr>
            </a:p>
            <a:p>
              <a:pPr algn="ctr"/>
              <a:r>
                <a:rPr lang="en-US" altLang="ko-KR" sz="2000" b="1" dirty="0">
                  <a:solidFill>
                    <a:srgbClr val="2E4B69"/>
                  </a:solidFill>
                  <a:latin typeface="+mn-ea"/>
                </a:rPr>
                <a:t>30</a:t>
              </a:r>
              <a:r>
                <a:rPr lang="ko-KR" altLang="en-US" sz="2000" b="1" dirty="0">
                  <a:solidFill>
                    <a:srgbClr val="2E4B69"/>
                  </a:solidFill>
                  <a:latin typeface="+mn-ea"/>
                </a:rPr>
                <a:t>명</a:t>
              </a:r>
              <a:endParaRPr lang="en-US" altLang="ko-KR" sz="2000" b="1" dirty="0">
                <a:solidFill>
                  <a:srgbClr val="2E4B69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FC59B0B-E2D7-37F6-79A7-8FC7DB8A5BFF}"/>
              </a:ext>
            </a:extLst>
          </p:cNvPr>
          <p:cNvSpPr txBox="1"/>
          <p:nvPr/>
        </p:nvSpPr>
        <p:spPr>
          <a:xfrm>
            <a:off x="4154812" y="5513056"/>
            <a:ext cx="13981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※ 2/8(</a:t>
            </a:r>
            <a:r>
              <a:rPr lang="ko-KR" altLang="en-US" sz="1050" dirty="0"/>
              <a:t>목</a:t>
            </a:r>
            <a:r>
              <a:rPr lang="en-US" altLang="ko-KR" sz="1050" dirty="0"/>
              <a:t>) </a:t>
            </a:r>
            <a:r>
              <a:rPr lang="ko-KR" altLang="en-US" sz="1050" dirty="0"/>
              <a:t>개별발송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DDAF3-3244-F7B7-955C-EA04589A813B}"/>
              </a:ext>
            </a:extLst>
          </p:cNvPr>
          <p:cNvSpPr txBox="1"/>
          <p:nvPr/>
        </p:nvSpPr>
        <p:spPr>
          <a:xfrm>
            <a:off x="9504258" y="1892196"/>
            <a:ext cx="274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CU </a:t>
            </a:r>
            <a:r>
              <a:rPr lang="ko-KR" altLang="en-US" sz="1000" b="1" dirty="0"/>
              <a:t>상품권 이미지</a:t>
            </a:r>
            <a:endParaRPr lang="en-US" altLang="ko-KR" sz="1000" b="1" dirty="0"/>
          </a:p>
          <a:p>
            <a:r>
              <a:rPr lang="ko-KR" altLang="en-US" sz="1000" dirty="0"/>
              <a:t>https://biz.giftishow.com/ggoods/detail?goodsNo=29252&amp;categorySeq=4&amp;goodsCode=G00000576472</a:t>
            </a:r>
          </a:p>
        </p:txBody>
      </p:sp>
    </p:spTree>
    <p:extLst>
      <p:ext uri="{BB962C8B-B14F-4D97-AF65-F5344CB8AC3E}">
        <p14:creationId xmlns:p14="http://schemas.microsoft.com/office/powerpoint/2010/main" val="75534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1668"/>
              </p:ext>
            </p:extLst>
          </p:nvPr>
        </p:nvGraphicFramePr>
        <p:xfrm>
          <a:off x="9430473" y="1"/>
          <a:ext cx="2761527" cy="3819775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latin typeface="+mn-ea"/>
                        </a:rPr>
                        <a:t>①  클릭 시 하단 지정 커뮤니티 경로로 </a:t>
                      </a:r>
                      <a:r>
                        <a:rPr lang="ko-KR" altLang="en-US" sz="800" spc="-100" baseline="0" dirty="0" err="1">
                          <a:latin typeface="+mn-ea"/>
                        </a:rPr>
                        <a:t>새창</a:t>
                      </a:r>
                      <a:r>
                        <a:rPr lang="ko-KR" altLang="en-US" sz="800" spc="-100" baseline="0" dirty="0">
                          <a:latin typeface="+mn-ea"/>
                        </a:rPr>
                        <a:t> 이동</a:t>
                      </a:r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② 로그인 필수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,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게시글 </a:t>
                      </a:r>
                      <a:r>
                        <a:rPr lang="en-US" altLang="ko-KR" sz="800" spc="0" baseline="0" dirty="0" err="1">
                          <a:latin typeface="+mn-ea"/>
                        </a:rPr>
                        <a:t>url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입력 후 인증 시 아래 게시판에 댓글 노출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-10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-100" baseline="0" dirty="0">
                          <a:solidFill>
                            <a:srgbClr val="FF0000"/>
                          </a:solidFill>
                          <a:latin typeface="+mn-ea"/>
                        </a:rPr>
                        <a:t>*** </a:t>
                      </a:r>
                      <a:r>
                        <a:rPr lang="ko-KR" altLang="en-US" sz="800" spc="-100" baseline="0" dirty="0">
                          <a:solidFill>
                            <a:srgbClr val="FF0000"/>
                          </a:solidFill>
                          <a:latin typeface="+mn-ea"/>
                        </a:rPr>
                        <a:t>관리자에서 해당 명단 엑셀 다운로드 가능하도록 기능 구현</a:t>
                      </a:r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③ 태그 복사하기 기능 추가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■ 지정 커뮤니티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커뮤니티 클릭 시 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아래 </a:t>
                      </a:r>
                      <a:r>
                        <a:rPr lang="en-US" altLang="ko-KR" sz="800" dirty="0"/>
                        <a:t>URL</a:t>
                      </a:r>
                      <a:r>
                        <a:rPr lang="ko-KR" altLang="en-US" sz="800" dirty="0"/>
                        <a:t>로 새 창 연결해 주세요</a:t>
                      </a:r>
                      <a:endParaRPr lang="en-US" altLang="ko-KR" sz="800" dirty="0"/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네이버 </a:t>
                      </a:r>
                      <a:r>
                        <a:rPr lang="ko-KR" altLang="en-US" sz="800" dirty="0" err="1"/>
                        <a:t>경꿈사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2"/>
                        </a:rPr>
                        <a:t>https://cafe.naver.com/polstudy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네이버 </a:t>
                      </a:r>
                      <a:r>
                        <a:rPr lang="ko-KR" altLang="en-US" sz="800" dirty="0" err="1"/>
                        <a:t>독공사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3"/>
                        </a:rPr>
                        <a:t>https://cafe.naver.com/m2school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네이버 </a:t>
                      </a:r>
                      <a:r>
                        <a:rPr lang="ko-KR" altLang="en-US" sz="800" dirty="0" err="1"/>
                        <a:t>공드림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4"/>
                        </a:rPr>
                        <a:t>https://cafe.naver.com/gugrade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ko-KR" altLang="en-US" sz="800" dirty="0"/>
                        <a:t>다음 </a:t>
                      </a:r>
                      <a:r>
                        <a:rPr lang="ko-KR" altLang="en-US" sz="800" dirty="0" err="1"/>
                        <a:t>경시모</a:t>
                      </a:r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>
                          <a:hlinkClick r:id="rId5"/>
                        </a:rPr>
                        <a:t>https://cafe.daum.net/policeacademy</a:t>
                      </a:r>
                      <a:endParaRPr lang="en-US" altLang="ko-KR" sz="800" dirty="0"/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E78222-EA8C-800D-2054-63035B3D4E64}"/>
              </a:ext>
            </a:extLst>
          </p:cNvPr>
          <p:cNvSpPr txBox="1"/>
          <p:nvPr/>
        </p:nvSpPr>
        <p:spPr>
          <a:xfrm>
            <a:off x="1453584" y="274760"/>
            <a:ext cx="69404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---------------   </a:t>
            </a:r>
            <a:r>
              <a:rPr lang="ko-KR" altLang="en-US" b="1" dirty="0"/>
              <a:t>참여 방법  </a:t>
            </a:r>
            <a:r>
              <a:rPr lang="en-US" altLang="ko-KR" b="1" dirty="0"/>
              <a:t> ---------------</a:t>
            </a:r>
          </a:p>
          <a:p>
            <a:endParaRPr lang="en-US" altLang="ko-KR" sz="1600" dirty="0"/>
          </a:p>
          <a:p>
            <a:pPr algn="ctr"/>
            <a:r>
              <a:rPr lang="en-US" altLang="ko-KR" sz="1600" b="1" dirty="0"/>
              <a:t>01. </a:t>
            </a:r>
            <a:r>
              <a:rPr lang="ko-KR" altLang="en-US" sz="1600" b="1" dirty="0"/>
              <a:t>소문내기 이미지와 함께 </a:t>
            </a:r>
            <a:r>
              <a:rPr lang="en-US" altLang="ko-KR" sz="1600" b="1" dirty="0"/>
              <a:t>URL </a:t>
            </a:r>
            <a:r>
              <a:rPr lang="ko-KR" altLang="en-US" sz="1600" b="1" dirty="0"/>
              <a:t>복사하기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BEAB10-D40B-5D6E-A64C-AB8D35510B1B}"/>
              </a:ext>
            </a:extLst>
          </p:cNvPr>
          <p:cNvGrpSpPr/>
          <p:nvPr/>
        </p:nvGrpSpPr>
        <p:grpSpPr>
          <a:xfrm>
            <a:off x="1588565" y="1237451"/>
            <a:ext cx="3228352" cy="393886"/>
            <a:chOff x="3093463" y="1445866"/>
            <a:chExt cx="3985772" cy="39388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E49499-56C9-E49D-4DE8-D24623A77AE5}"/>
                </a:ext>
              </a:extLst>
            </p:cNvPr>
            <p:cNvSpPr/>
            <p:nvPr/>
          </p:nvSpPr>
          <p:spPr>
            <a:xfrm>
              <a:off x="3093463" y="1445866"/>
              <a:ext cx="3985772" cy="39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소문내기 이미지 다운로드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75B40FE-B00A-1392-DE68-12BB5880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562" y="1498813"/>
              <a:ext cx="291646" cy="29164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C25C82E-4EF0-D108-92D1-E14F45851947}"/>
              </a:ext>
            </a:extLst>
          </p:cNvPr>
          <p:cNvGrpSpPr/>
          <p:nvPr/>
        </p:nvGrpSpPr>
        <p:grpSpPr>
          <a:xfrm>
            <a:off x="5098751" y="1237451"/>
            <a:ext cx="2671013" cy="393886"/>
            <a:chOff x="3093463" y="1984823"/>
            <a:chExt cx="3231926" cy="39388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5776F6A-2067-E5E0-14DD-EB094E645577}"/>
                </a:ext>
              </a:extLst>
            </p:cNvPr>
            <p:cNvSpPr/>
            <p:nvPr/>
          </p:nvSpPr>
          <p:spPr>
            <a:xfrm>
              <a:off x="3093463" y="1984823"/>
              <a:ext cx="3231926" cy="3938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이벤트 </a:t>
              </a:r>
              <a:r>
                <a:rPr lang="en-US" altLang="ko-KR" dirty="0"/>
                <a:t>URL </a:t>
              </a:r>
              <a:r>
                <a:rPr lang="ko-KR" altLang="en-US" dirty="0"/>
                <a:t>복사하기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736DAD6-9586-2959-1BB7-AB031BC26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538" y="2002496"/>
              <a:ext cx="363042" cy="36304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E06E008-B361-0650-AD60-AC0DA22C7467}"/>
              </a:ext>
            </a:extLst>
          </p:cNvPr>
          <p:cNvSpPr txBox="1"/>
          <p:nvPr/>
        </p:nvSpPr>
        <p:spPr>
          <a:xfrm>
            <a:off x="1297848" y="2079109"/>
            <a:ext cx="673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02. </a:t>
            </a:r>
            <a:r>
              <a:rPr lang="ko-KR" altLang="en-US" sz="1600" b="1" dirty="0"/>
              <a:t>아래 지정된 커뮤니티에 전체 </a:t>
            </a:r>
            <a:r>
              <a:rPr lang="ko-KR" altLang="en-US" sz="1600" b="1" dirty="0" err="1"/>
              <a:t>공개글로</a:t>
            </a:r>
            <a:r>
              <a:rPr lang="ko-KR" altLang="en-US" sz="1600" b="1" dirty="0"/>
              <a:t> 소문내기</a:t>
            </a:r>
            <a:endParaRPr lang="en-US" altLang="ko-KR" sz="1600" b="1" dirty="0"/>
          </a:p>
          <a:p>
            <a:pPr algn="ctr"/>
            <a:r>
              <a:rPr lang="en-US" altLang="ko-KR" sz="1200" dirty="0"/>
              <a:t>   </a:t>
            </a:r>
            <a:r>
              <a:rPr lang="ko-KR" altLang="en-US" sz="1200" dirty="0"/>
              <a:t>게시글 제목은 모두 달라야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제목 또는 내용에 </a:t>
            </a:r>
            <a:endParaRPr lang="en-US" altLang="ko-KR" sz="1200" dirty="0"/>
          </a:p>
          <a:p>
            <a:pPr algn="ctr"/>
            <a:r>
              <a:rPr lang="en-US" altLang="ko-KR" sz="1400" b="1" dirty="0"/>
              <a:t>[</a:t>
            </a:r>
            <a:r>
              <a:rPr lang="ko-KR" altLang="en-US" sz="1400" b="1" dirty="0"/>
              <a:t>미래인재 입문서 무료배포</a:t>
            </a:r>
            <a:r>
              <a:rPr lang="en-US" altLang="ko-KR" sz="1400" b="1" dirty="0"/>
              <a:t>]</a:t>
            </a:r>
            <a:r>
              <a:rPr lang="ko-KR" altLang="en-US" sz="1200" dirty="0"/>
              <a:t>가 필수로 포함되어야 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7A714FE-2651-C4EA-2379-EF545D013320}"/>
              </a:ext>
            </a:extLst>
          </p:cNvPr>
          <p:cNvGrpSpPr/>
          <p:nvPr/>
        </p:nvGrpSpPr>
        <p:grpSpPr>
          <a:xfrm>
            <a:off x="2593958" y="2886188"/>
            <a:ext cx="4601082" cy="1479351"/>
            <a:chOff x="2593958" y="2914612"/>
            <a:chExt cx="4601082" cy="147935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A9BCDB3-8CBF-8979-3834-AAE4243F6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3958" y="2914612"/>
              <a:ext cx="4601082" cy="1479351"/>
            </a:xfrm>
            <a:prstGeom prst="rect">
              <a:avLst/>
            </a:prstGeom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1792D4B-3AEA-2033-5D86-FE296DAB01C8}"/>
                </a:ext>
              </a:extLst>
            </p:cNvPr>
            <p:cNvSpPr/>
            <p:nvPr/>
          </p:nvSpPr>
          <p:spPr>
            <a:xfrm>
              <a:off x="2733486" y="2991561"/>
              <a:ext cx="175260" cy="1752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1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5C49307-2712-A908-78BE-76289CD34DC9}"/>
              </a:ext>
            </a:extLst>
          </p:cNvPr>
          <p:cNvSpPr txBox="1"/>
          <p:nvPr/>
        </p:nvSpPr>
        <p:spPr>
          <a:xfrm>
            <a:off x="2120389" y="4455376"/>
            <a:ext cx="21647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전체공개 필수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A87AB-F0EC-A005-0BC2-E1660A5B0CC4}"/>
              </a:ext>
            </a:extLst>
          </p:cNvPr>
          <p:cNvSpPr txBox="1"/>
          <p:nvPr/>
        </p:nvSpPr>
        <p:spPr>
          <a:xfrm>
            <a:off x="2141336" y="4783176"/>
            <a:ext cx="59148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+mn-ea"/>
              </a:rPr>
              <a:t>필수태그</a:t>
            </a:r>
            <a:r>
              <a:rPr lang="en-US" altLang="ko-KR" sz="1050" b="1" dirty="0">
                <a:latin typeface="+mn-ea"/>
              </a:rPr>
              <a:t>)</a:t>
            </a:r>
            <a:r>
              <a:rPr lang="ko-KR" altLang="en-US" sz="1050" b="1" dirty="0">
                <a:latin typeface="+mn-ea"/>
              </a:rPr>
              <a:t> </a:t>
            </a:r>
            <a:endParaRPr lang="en-US" altLang="ko-KR" sz="1050" b="1" dirty="0">
              <a:latin typeface="+mn-ea"/>
            </a:endParaRPr>
          </a:p>
          <a:p>
            <a:r>
              <a:rPr lang="en-US" altLang="ko-KR" sz="1050" b="1" dirty="0">
                <a:latin typeface="+mn-ea"/>
              </a:rPr>
              <a:t>   </a:t>
            </a:r>
            <a:r>
              <a:rPr lang="en-US" altLang="ko-KR" sz="1050" b="1" dirty="0">
                <a:solidFill>
                  <a:srgbClr val="2E4B69"/>
                </a:solidFill>
                <a:latin typeface="+mn-ea"/>
              </a:rPr>
              <a:t>#</a:t>
            </a:r>
            <a:r>
              <a:rPr lang="ko-KR" altLang="en-US" sz="1050" b="1" dirty="0">
                <a:solidFill>
                  <a:srgbClr val="2E4B69"/>
                </a:solidFill>
                <a:latin typeface="+mn-ea"/>
              </a:rPr>
              <a:t>미래인재경찰학원 </a:t>
            </a:r>
            <a:r>
              <a:rPr lang="en-US" altLang="ko-KR" sz="1050" b="1" dirty="0">
                <a:solidFill>
                  <a:srgbClr val="2E4B69"/>
                </a:solidFill>
                <a:latin typeface="+mn-ea"/>
              </a:rPr>
              <a:t>#</a:t>
            </a:r>
            <a:r>
              <a:rPr lang="ko-KR" altLang="en-US" sz="1050" b="1" dirty="0">
                <a:solidFill>
                  <a:srgbClr val="2E4B69"/>
                </a:solidFill>
                <a:latin typeface="+mn-ea"/>
              </a:rPr>
              <a:t>미래인재</a:t>
            </a:r>
            <a:r>
              <a:rPr lang="en-US" altLang="ko-KR" sz="1050" b="1" dirty="0">
                <a:solidFill>
                  <a:srgbClr val="2E4B69"/>
                </a:solidFill>
                <a:latin typeface="+mn-ea"/>
              </a:rPr>
              <a:t> #</a:t>
            </a:r>
            <a:r>
              <a:rPr lang="ko-KR" altLang="en-US" sz="1050" b="1" dirty="0">
                <a:solidFill>
                  <a:srgbClr val="2E4B69"/>
                </a:solidFill>
                <a:latin typeface="+mn-ea"/>
              </a:rPr>
              <a:t>미래인재입문서</a:t>
            </a:r>
            <a:r>
              <a:rPr lang="en-US" altLang="ko-KR" sz="1050" b="1" dirty="0">
                <a:solidFill>
                  <a:srgbClr val="2E4B69"/>
                </a:solidFill>
                <a:latin typeface="+mn-ea"/>
              </a:rPr>
              <a:t> #</a:t>
            </a:r>
            <a:r>
              <a:rPr lang="ko-KR" altLang="en-US" sz="1050" b="1" dirty="0" err="1">
                <a:solidFill>
                  <a:srgbClr val="2E4B69"/>
                </a:solidFill>
                <a:latin typeface="+mn-ea"/>
              </a:rPr>
              <a:t>미래인재입문서배포</a:t>
            </a:r>
            <a:r>
              <a:rPr lang="ko-KR" altLang="en-US" sz="1050" b="1" dirty="0">
                <a:solidFill>
                  <a:srgbClr val="2E4B69"/>
                </a:solidFill>
                <a:latin typeface="+mn-ea"/>
              </a:rPr>
              <a:t> </a:t>
            </a:r>
            <a:r>
              <a:rPr lang="en-US" altLang="ko-KR" sz="1050" b="1" dirty="0">
                <a:solidFill>
                  <a:srgbClr val="2E4B69"/>
                </a:solidFill>
                <a:latin typeface="+mn-ea"/>
              </a:rPr>
              <a:t>#</a:t>
            </a:r>
            <a:r>
              <a:rPr lang="ko-KR" altLang="en-US" sz="1050" b="1" dirty="0">
                <a:solidFill>
                  <a:srgbClr val="2E4B69"/>
                </a:solidFill>
                <a:latin typeface="+mn-ea"/>
              </a:rPr>
              <a:t>입문서배포 </a:t>
            </a:r>
            <a:r>
              <a:rPr lang="en-US" altLang="ko-KR" sz="1050" b="1" dirty="0">
                <a:solidFill>
                  <a:srgbClr val="2E4B69"/>
                </a:solidFill>
                <a:latin typeface="+mn-ea"/>
              </a:rPr>
              <a:t>#</a:t>
            </a:r>
            <a:r>
              <a:rPr lang="ko-KR" altLang="en-US" sz="1050" b="1" dirty="0" err="1">
                <a:solidFill>
                  <a:srgbClr val="2E4B69"/>
                </a:solidFill>
                <a:latin typeface="+mn-ea"/>
              </a:rPr>
              <a:t>초시생</a:t>
            </a:r>
            <a:r>
              <a:rPr lang="ko-KR" altLang="en-US" sz="1050" b="1" dirty="0">
                <a:solidFill>
                  <a:srgbClr val="2E4B69"/>
                </a:solidFill>
                <a:latin typeface="+mn-ea"/>
              </a:rPr>
              <a:t>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AD5CD2D-C51D-F85C-13F7-94991C3E6772}"/>
              </a:ext>
            </a:extLst>
          </p:cNvPr>
          <p:cNvGrpSpPr/>
          <p:nvPr/>
        </p:nvGrpSpPr>
        <p:grpSpPr>
          <a:xfrm>
            <a:off x="3706192" y="4394114"/>
            <a:ext cx="1110725" cy="303200"/>
            <a:chOff x="4584096" y="4564847"/>
            <a:chExt cx="1110725" cy="30320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7EDDB5A-F226-CDCE-4669-E6B6C48AB2FD}"/>
                </a:ext>
              </a:extLst>
            </p:cNvPr>
            <p:cNvSpPr/>
            <p:nvPr/>
          </p:nvSpPr>
          <p:spPr>
            <a:xfrm>
              <a:off x="4584096" y="4621826"/>
              <a:ext cx="984354" cy="2462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/>
                <a:t>태그 복사하기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C78A700-DC8C-EAA5-8EB4-7CD9460CA169}"/>
                </a:ext>
              </a:extLst>
            </p:cNvPr>
            <p:cNvSpPr/>
            <p:nvPr/>
          </p:nvSpPr>
          <p:spPr>
            <a:xfrm>
              <a:off x="5519561" y="4564847"/>
              <a:ext cx="175260" cy="1752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3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63471F7-7238-8553-8EE2-D42A668EC37B}"/>
              </a:ext>
            </a:extLst>
          </p:cNvPr>
          <p:cNvSpPr txBox="1"/>
          <p:nvPr/>
        </p:nvSpPr>
        <p:spPr>
          <a:xfrm>
            <a:off x="1893699" y="5620549"/>
            <a:ext cx="5229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03. </a:t>
            </a:r>
            <a:r>
              <a:rPr lang="ko-KR" altLang="en-US" sz="1600" dirty="0"/>
              <a:t>아래 빈칸에 내가 작성한 글 </a:t>
            </a:r>
            <a:r>
              <a:rPr lang="en-US" altLang="ko-KR" sz="1600" dirty="0"/>
              <a:t>URL </a:t>
            </a:r>
            <a:r>
              <a:rPr lang="ko-KR" altLang="en-US" sz="1600" dirty="0"/>
              <a:t>인증하기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B788633-6317-4ECD-A488-9E489405B04C}"/>
              </a:ext>
            </a:extLst>
          </p:cNvPr>
          <p:cNvGrpSpPr/>
          <p:nvPr/>
        </p:nvGrpSpPr>
        <p:grpSpPr>
          <a:xfrm>
            <a:off x="2685137" y="6011488"/>
            <a:ext cx="4010817" cy="347591"/>
            <a:chOff x="2821985" y="6086315"/>
            <a:chExt cx="4010817" cy="34759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E090D4B-AD37-AAD6-160A-25D1BBC01B12}"/>
                </a:ext>
              </a:extLst>
            </p:cNvPr>
            <p:cNvSpPr/>
            <p:nvPr/>
          </p:nvSpPr>
          <p:spPr>
            <a:xfrm>
              <a:off x="2901485" y="6128673"/>
              <a:ext cx="2652799" cy="30523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i="1" dirty="0">
                  <a:solidFill>
                    <a:schemeClr val="bg1">
                      <a:lumMod val="65000"/>
                    </a:schemeClr>
                  </a:solidFill>
                </a:rPr>
                <a:t>소문내기 한 커뮤니티 게시글의 </a:t>
              </a:r>
              <a:r>
                <a:rPr lang="en-US" altLang="ko-KR" sz="800" i="1" dirty="0">
                  <a:solidFill>
                    <a:schemeClr val="bg1">
                      <a:lumMod val="65000"/>
                    </a:schemeClr>
                  </a:solidFill>
                </a:rPr>
                <a:t>URL</a:t>
              </a:r>
              <a:r>
                <a:rPr lang="ko-KR" altLang="en-US" sz="800" i="1" dirty="0">
                  <a:solidFill>
                    <a:schemeClr val="bg1">
                      <a:lumMod val="65000"/>
                    </a:schemeClr>
                  </a:solidFill>
                </a:rPr>
                <a:t>을 등록해주세요</a:t>
              </a:r>
              <a:r>
                <a:rPr lang="en-US" altLang="ko-KR" sz="800" i="1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sz="8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B268E12-8FC6-AE5C-8335-B7FAED376EBD}"/>
                </a:ext>
              </a:extLst>
            </p:cNvPr>
            <p:cNvSpPr/>
            <p:nvPr/>
          </p:nvSpPr>
          <p:spPr>
            <a:xfrm>
              <a:off x="5568450" y="6128673"/>
              <a:ext cx="1264352" cy="30523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인증하기 </a:t>
              </a:r>
              <a:r>
                <a:rPr lang="en-US" altLang="ko-KR" sz="1200" b="1" dirty="0"/>
                <a:t>&gt;</a:t>
              </a:r>
              <a:endParaRPr lang="ko-KR" altLang="en-US" sz="1200" b="1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E692387-593D-FDCD-50A9-6AFA7C5F5D06}"/>
                </a:ext>
              </a:extLst>
            </p:cNvPr>
            <p:cNvSpPr/>
            <p:nvPr/>
          </p:nvSpPr>
          <p:spPr>
            <a:xfrm>
              <a:off x="2821985" y="6086315"/>
              <a:ext cx="175260" cy="1752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2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96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14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94FA14-D2F6-04AD-8ABF-DB982BC7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55" y="407868"/>
            <a:ext cx="6604371" cy="316032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C491765-532F-3278-D546-9B14B037B295}"/>
              </a:ext>
            </a:extLst>
          </p:cNvPr>
          <p:cNvGrpSpPr/>
          <p:nvPr/>
        </p:nvGrpSpPr>
        <p:grpSpPr>
          <a:xfrm>
            <a:off x="1800877" y="3918108"/>
            <a:ext cx="6142314" cy="2277791"/>
            <a:chOff x="3788594" y="4819907"/>
            <a:chExt cx="4614812" cy="189493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CEB3D23-4846-0BAF-3363-A9F77F4AED73}"/>
                </a:ext>
              </a:extLst>
            </p:cNvPr>
            <p:cNvSpPr/>
            <p:nvPr/>
          </p:nvSpPr>
          <p:spPr>
            <a:xfrm>
              <a:off x="3788594" y="4819907"/>
              <a:ext cx="4614812" cy="189493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10969F-4A2F-865D-ABF1-F635DECFBB14}"/>
                </a:ext>
              </a:extLst>
            </p:cNvPr>
            <p:cNvSpPr txBox="1"/>
            <p:nvPr/>
          </p:nvSpPr>
          <p:spPr>
            <a:xfrm>
              <a:off x="3860055" y="5049383"/>
              <a:ext cx="4333343" cy="14371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900" dirty="0"/>
                <a:t>1/26(</a:t>
              </a:r>
              <a:r>
                <a:rPr lang="ko-KR" altLang="en-US" sz="900" dirty="0"/>
                <a:t>금</a:t>
              </a:r>
              <a:r>
                <a:rPr lang="en-US" altLang="ko-KR" sz="900" dirty="0"/>
                <a:t>) 24</a:t>
              </a:r>
              <a:r>
                <a:rPr lang="ko-KR" altLang="en-US" sz="900" dirty="0"/>
                <a:t>시까지 입력된 건에 한해 인정됩니다</a:t>
              </a:r>
              <a:r>
                <a:rPr lang="en-US" altLang="ko-KR" sz="900" dirty="0"/>
                <a:t>. </a:t>
              </a:r>
              <a:r>
                <a:rPr lang="ko-KR" altLang="en-US" sz="900" dirty="0"/>
                <a:t>사은품은 가입 시 입력하신 휴대폰 번호로 </a:t>
              </a:r>
              <a:r>
                <a:rPr lang="en-US" altLang="ko-KR" sz="900" dirty="0"/>
                <a:t>2/8(</a:t>
              </a:r>
              <a:r>
                <a:rPr lang="ko-KR" altLang="en-US" sz="900" dirty="0"/>
                <a:t>목</a:t>
              </a:r>
              <a:r>
                <a:rPr lang="en-US" altLang="ko-KR" sz="900" dirty="0"/>
                <a:t>) </a:t>
              </a:r>
              <a:r>
                <a:rPr lang="ko-KR" altLang="en-US" sz="900" dirty="0"/>
                <a:t>개별 문자 발송 예정입니다</a:t>
              </a:r>
              <a:r>
                <a:rPr lang="en-US" altLang="ko-KR" sz="900" dirty="0"/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/>
                <a:t>전체 공개된 게시물이어야 하며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지정된 커뮤니티에 등록된 글만 인정됩니다</a:t>
              </a:r>
              <a:r>
                <a:rPr lang="en-US" altLang="ko-KR" sz="900" dirty="0"/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/>
                <a:t>같은 게시글 주소는 여러 번 등록하여도 </a:t>
              </a:r>
              <a:r>
                <a:rPr lang="en-US" altLang="ko-KR" sz="900" dirty="0"/>
                <a:t>1</a:t>
              </a:r>
              <a:r>
                <a:rPr lang="ko-KR" altLang="en-US" sz="900" dirty="0"/>
                <a:t>건으로 인정되며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최소 </a:t>
              </a:r>
              <a:r>
                <a:rPr lang="en-US" altLang="ko-KR" sz="900" dirty="0"/>
                <a:t>5</a:t>
              </a:r>
              <a:r>
                <a:rPr lang="ko-KR" altLang="en-US" sz="900" dirty="0"/>
                <a:t>개 이상 게시글을 작성하셔야 경품 수령이 가능합니다</a:t>
              </a:r>
              <a:r>
                <a:rPr lang="en-US" altLang="ko-KR" sz="900" dirty="0"/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/>
                <a:t>작성해주신 게시글은 마케팅 자료로 사용될 수 있습니다</a:t>
              </a:r>
              <a:r>
                <a:rPr lang="en-US" altLang="ko-KR" sz="900" dirty="0"/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/>
                <a:t>타인의 게시글 주소를 입력하는 경우 지급 대상에서 제외 됩니다</a:t>
              </a:r>
              <a:r>
                <a:rPr lang="en-US" altLang="ko-KR" sz="900" dirty="0"/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/>
                <a:t>본 이벤트는 조기 종료될 수 있습니다</a:t>
              </a:r>
              <a:r>
                <a:rPr lang="en-US" altLang="ko-KR" sz="900" dirty="0"/>
                <a:t>. </a:t>
              </a:r>
              <a:endParaRPr lang="ko-KR" altLang="en-US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A630A4D-E1E3-23F1-7BFE-483D4FE9F657}"/>
              </a:ext>
            </a:extLst>
          </p:cNvPr>
          <p:cNvSpPr txBox="1"/>
          <p:nvPr/>
        </p:nvSpPr>
        <p:spPr>
          <a:xfrm>
            <a:off x="3815496" y="3747371"/>
            <a:ext cx="21130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소문내기 유의사항</a:t>
            </a:r>
          </a:p>
        </p:txBody>
      </p:sp>
    </p:spTree>
    <p:extLst>
      <p:ext uri="{BB962C8B-B14F-4D97-AF65-F5344CB8AC3E}">
        <p14:creationId xmlns:p14="http://schemas.microsoft.com/office/powerpoint/2010/main" val="413952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15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30A4D-E1E3-23F1-7BFE-483D4FE9F657}"/>
              </a:ext>
            </a:extLst>
          </p:cNvPr>
          <p:cNvSpPr txBox="1"/>
          <p:nvPr/>
        </p:nvSpPr>
        <p:spPr>
          <a:xfrm>
            <a:off x="279437" y="385046"/>
            <a:ext cx="8778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입문서 무료배포 이벤트 유의사항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353CF-8869-2F3F-42C1-00C218CD4170}"/>
              </a:ext>
            </a:extLst>
          </p:cNvPr>
          <p:cNvSpPr txBox="1"/>
          <p:nvPr/>
        </p:nvSpPr>
        <p:spPr>
          <a:xfrm>
            <a:off x="402751" y="884051"/>
            <a:ext cx="8103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본 이벤트는 </a:t>
            </a:r>
            <a:r>
              <a:rPr lang="en-US" altLang="ko-KR" sz="1000" dirty="0"/>
              <a:t>1/22(</a:t>
            </a:r>
            <a:r>
              <a:rPr lang="ko-KR" altLang="en-US" sz="1000" dirty="0"/>
              <a:t>월</a:t>
            </a:r>
            <a:r>
              <a:rPr lang="en-US" altLang="ko-KR" sz="1000" dirty="0"/>
              <a:t>)</a:t>
            </a:r>
            <a:r>
              <a:rPr lang="ko-KR" altLang="en-US" sz="1000" dirty="0"/>
              <a:t>부터 선착순 신청이 가능합니다</a:t>
            </a:r>
            <a:r>
              <a:rPr lang="en-US" altLang="ko-KR" sz="1000" dirty="0"/>
              <a:t>. </a:t>
            </a:r>
            <a:endParaRPr lang="en-US" altLang="ko-KR" sz="300" dirty="0"/>
          </a:p>
          <a:p>
            <a:r>
              <a:rPr lang="en-US" altLang="ko-KR" sz="1000" dirty="0"/>
              <a:t>※ </a:t>
            </a:r>
            <a:r>
              <a:rPr lang="ko-KR" altLang="en-US" sz="1000" dirty="0"/>
              <a:t>본 이벤트를 통해 신청한 입문서는 신청 완료 시 장바구니로 입문서가 지급됩니다</a:t>
            </a:r>
            <a:r>
              <a:rPr lang="en-US" altLang="ko-KR" sz="1000" dirty="0"/>
              <a:t>. (</a:t>
            </a:r>
            <a:r>
              <a:rPr lang="ko-KR" altLang="en-US" sz="1000" dirty="0"/>
              <a:t>배송비 </a:t>
            </a:r>
            <a:r>
              <a:rPr lang="en-US" altLang="ko-KR" sz="1000" dirty="0"/>
              <a:t>3,500</a:t>
            </a:r>
            <a:r>
              <a:rPr lang="ko-KR" altLang="en-US" sz="1000" dirty="0"/>
              <a:t>원 결제 필요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※ </a:t>
            </a:r>
            <a:r>
              <a:rPr lang="ko-KR" altLang="en-US" sz="1000" dirty="0"/>
              <a:t>입문서를 장바구니에 지급받은 날로부터 </a:t>
            </a:r>
            <a:r>
              <a:rPr lang="en-US" altLang="ko-KR" sz="1000" dirty="0"/>
              <a:t>3</a:t>
            </a:r>
            <a:r>
              <a:rPr lang="ko-KR" altLang="en-US" sz="1000" dirty="0"/>
              <a:t>일 이내 결제하지 않을 시</a:t>
            </a:r>
            <a:r>
              <a:rPr lang="en-US" altLang="ko-KR" sz="1000" dirty="0"/>
              <a:t>, </a:t>
            </a:r>
            <a:r>
              <a:rPr lang="ko-KR" altLang="en-US" sz="1000" dirty="0"/>
              <a:t>장바구니에서 입문서는 삭제되며 </a:t>
            </a:r>
            <a:r>
              <a:rPr lang="ko-KR" altLang="en-US" sz="1000" dirty="0" err="1"/>
              <a:t>재참여</a:t>
            </a:r>
            <a:r>
              <a:rPr lang="ko-KR" altLang="en-US" sz="1000" dirty="0"/>
              <a:t> 불가합니다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(ex. </a:t>
            </a:r>
            <a:r>
              <a:rPr lang="ko-KR" altLang="en-US" sz="1000" dirty="0"/>
              <a:t>월요일 장바구니 지급 시</a:t>
            </a:r>
            <a:r>
              <a:rPr lang="en-US" altLang="ko-KR" sz="1000" dirty="0"/>
              <a:t>, </a:t>
            </a:r>
            <a:r>
              <a:rPr lang="ko-KR" altLang="en-US" sz="1000" dirty="0"/>
              <a:t>목요일 오전 장바구니 삭제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※ </a:t>
            </a:r>
            <a:r>
              <a:rPr lang="ko-KR" altLang="en-US" sz="1000" dirty="0"/>
              <a:t>수량 소진 시 별도 알림 없이 종료될 수 있습니다</a:t>
            </a:r>
            <a:r>
              <a:rPr lang="en-US" altLang="ko-KR" sz="1000" dirty="0"/>
              <a:t>.  </a:t>
            </a:r>
          </a:p>
          <a:p>
            <a:r>
              <a:rPr lang="en-US" altLang="ko-KR" sz="1000" dirty="0"/>
              <a:t>※ </a:t>
            </a:r>
            <a:r>
              <a:rPr lang="ko-KR" altLang="en-US" sz="1000" dirty="0" err="1"/>
              <a:t>프리스쿨</a:t>
            </a:r>
            <a:r>
              <a:rPr lang="ko-KR" altLang="en-US" sz="1000" dirty="0"/>
              <a:t> 입문 강의는 </a:t>
            </a:r>
            <a:r>
              <a:rPr lang="en-US" altLang="ko-KR" sz="1000" dirty="0"/>
              <a:t>1/30(</a:t>
            </a:r>
            <a:r>
              <a:rPr lang="ko-KR" altLang="en-US" sz="1000" dirty="0"/>
              <a:t>화</a:t>
            </a:r>
            <a:r>
              <a:rPr lang="en-US" altLang="ko-KR" sz="1000" dirty="0"/>
              <a:t>)</a:t>
            </a:r>
            <a:r>
              <a:rPr lang="ko-KR" altLang="en-US" sz="1000" dirty="0"/>
              <a:t>에 일괄 지급 예정이며</a:t>
            </a:r>
            <a:r>
              <a:rPr lang="en-US" altLang="ko-KR" sz="1000" dirty="0"/>
              <a:t>, </a:t>
            </a:r>
            <a:r>
              <a:rPr lang="ko-KR" altLang="en-US" sz="1000" dirty="0"/>
              <a:t>지급일로부터 </a:t>
            </a:r>
            <a:r>
              <a:rPr lang="en-US" altLang="ko-KR" sz="1000" dirty="0"/>
              <a:t>14</a:t>
            </a:r>
            <a:r>
              <a:rPr lang="ko-KR" altLang="en-US" sz="1000" dirty="0"/>
              <a:t>일 이내 수강이 가능합니다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31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93012"/>
              </p:ext>
            </p:extLst>
          </p:nvPr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ko-KR" altLang="en-US" sz="800" dirty="0">
                          <a:latin typeface="+mn-ea"/>
                        </a:rPr>
                        <a:t>기획전 페이지로 랜딩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F460A-51A0-6BA5-B069-EEAF99527016}"/>
              </a:ext>
            </a:extLst>
          </p:cNvPr>
          <p:cNvSpPr txBox="1"/>
          <p:nvPr/>
        </p:nvSpPr>
        <p:spPr>
          <a:xfrm>
            <a:off x="426720" y="322676"/>
            <a:ext cx="87716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배너류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181FB1-7A11-9AA4-3AA1-4DD3EB1A2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32914"/>
            <a:ext cx="4039743" cy="33697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24BD09-552F-9A40-F7E9-2BEAD66D02CE}"/>
              </a:ext>
            </a:extLst>
          </p:cNvPr>
          <p:cNvSpPr/>
          <p:nvPr/>
        </p:nvSpPr>
        <p:spPr>
          <a:xfrm>
            <a:off x="276225" y="3155967"/>
            <a:ext cx="4295775" cy="1133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0316361-6DED-120F-B268-9D8C3CA0449C}"/>
              </a:ext>
            </a:extLst>
          </p:cNvPr>
          <p:cNvCxnSpPr>
            <a:cxnSpLocks/>
          </p:cNvCxnSpPr>
          <p:nvPr/>
        </p:nvCxnSpPr>
        <p:spPr>
          <a:xfrm flipV="1">
            <a:off x="2481262" y="2667000"/>
            <a:ext cx="0" cy="488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C49461-2F9A-A21F-A152-1747F18535FB}"/>
              </a:ext>
            </a:extLst>
          </p:cNvPr>
          <p:cNvSpPr/>
          <p:nvPr/>
        </p:nvSpPr>
        <p:spPr>
          <a:xfrm>
            <a:off x="426720" y="1059943"/>
            <a:ext cx="6484953" cy="15266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2B5315-73F2-6B0F-CF8D-FAD88994E61E}"/>
              </a:ext>
            </a:extLst>
          </p:cNvPr>
          <p:cNvGrpSpPr/>
          <p:nvPr/>
        </p:nvGrpSpPr>
        <p:grpSpPr>
          <a:xfrm>
            <a:off x="1726104" y="1126656"/>
            <a:ext cx="2542039" cy="290605"/>
            <a:chOff x="2756900" y="337810"/>
            <a:chExt cx="2542039" cy="31966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AE4D008-C423-9320-A43C-4C4050D22B46}"/>
                </a:ext>
              </a:extLst>
            </p:cNvPr>
            <p:cNvSpPr/>
            <p:nvPr/>
          </p:nvSpPr>
          <p:spPr>
            <a:xfrm>
              <a:off x="2756900" y="345203"/>
              <a:ext cx="2542039" cy="312272"/>
            </a:xfrm>
            <a:prstGeom prst="roundRect">
              <a:avLst/>
            </a:prstGeom>
            <a:solidFill>
              <a:srgbClr val="282A6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915391-45D7-BBA8-62A5-67EC8691B905}"/>
                </a:ext>
              </a:extLst>
            </p:cNvPr>
            <p:cNvSpPr txBox="1"/>
            <p:nvPr/>
          </p:nvSpPr>
          <p:spPr>
            <a:xfrm>
              <a:off x="2819094" y="337810"/>
              <a:ext cx="2417650" cy="287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r>
                <a:rPr lang="ko-KR" altLang="en-US" sz="11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위</a:t>
              </a:r>
              <a:r>
                <a:rPr lang="en-US" altLang="ko-KR" sz="11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*</a:t>
              </a:r>
              <a:r>
                <a:rPr lang="ko-KR" altLang="en-US" sz="11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가 만든 </a:t>
              </a:r>
              <a:r>
                <a:rPr lang="ko-KR" altLang="en-US" sz="11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가장 쉬운 </a:t>
              </a:r>
              <a:r>
                <a:rPr lang="ko-KR" altLang="en-US" sz="11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경찰 </a:t>
              </a:r>
              <a:r>
                <a:rPr lang="ko-KR" altLang="en-US" sz="11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입문서</a:t>
              </a:r>
              <a:r>
                <a:rPr lang="ko-KR" altLang="en-US" sz="1100" b="1" dirty="0">
                  <a:solidFill>
                    <a:schemeClr val="accent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1641F97-5C92-E641-ECCF-9D09D0DECD0C}"/>
              </a:ext>
            </a:extLst>
          </p:cNvPr>
          <p:cNvSpPr txBox="1"/>
          <p:nvPr/>
        </p:nvSpPr>
        <p:spPr>
          <a:xfrm>
            <a:off x="1614708" y="1433432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단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일간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! 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매일 </a:t>
            </a:r>
            <a:r>
              <a:rPr lang="ko-KR" altLang="en-US" sz="14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오후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4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</a:t>
            </a:r>
            <a:r>
              <a:rPr lang="en-US" altLang="ko-KR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무료 배포</a:t>
            </a:r>
            <a:r>
              <a:rPr lang="en-US" altLang="ko-KR" sz="14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1400" b="1" dirty="0">
              <a:solidFill>
                <a:srgbClr val="282A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399F89-52AF-BB2C-D811-96854728216F}"/>
              </a:ext>
            </a:extLst>
          </p:cNvPr>
          <p:cNvSpPr txBox="1"/>
          <p:nvPr/>
        </p:nvSpPr>
        <p:spPr>
          <a:xfrm>
            <a:off x="1556904" y="1707098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선착순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입문서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배포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b="1" dirty="0">
                <a:solidFill>
                  <a:srgbClr val="28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이벤트</a:t>
            </a:r>
          </a:p>
        </p:txBody>
      </p:sp>
      <p:sp>
        <p:nvSpPr>
          <p:cNvPr id="34" name="슬라이드 번호 개체 틀 25">
            <a:extLst>
              <a:ext uri="{FF2B5EF4-FFF2-40B4-BE49-F238E27FC236}">
                <a16:creationId xmlns:a16="http://schemas.microsoft.com/office/drawing/2014/main" id="{C6F623D1-E9D2-1CF5-1E9C-BCF972ACD053}"/>
              </a:ext>
            </a:extLst>
          </p:cNvPr>
          <p:cNvSpPr txBox="1">
            <a:spLocks/>
          </p:cNvSpPr>
          <p:nvPr/>
        </p:nvSpPr>
        <p:spPr>
          <a:xfrm>
            <a:off x="1623341" y="2285704"/>
            <a:ext cx="3071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 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중앙일보 후원 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2023 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히트브랜드 대상 </a:t>
            </a:r>
            <a:r>
              <a:rPr lang="en-US" altLang="ko-KR" sz="800" i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800" i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 교육서비스 부문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351C3D9-9792-2FED-41E9-12E00DD162A9}"/>
              </a:ext>
            </a:extLst>
          </p:cNvPr>
          <p:cNvGrpSpPr/>
          <p:nvPr/>
        </p:nvGrpSpPr>
        <p:grpSpPr>
          <a:xfrm>
            <a:off x="457850" y="1174952"/>
            <a:ext cx="1231348" cy="1289527"/>
            <a:chOff x="352293" y="1712969"/>
            <a:chExt cx="3543887" cy="371132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018668F-297A-87EB-0115-29934B3D2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036" y="1788376"/>
              <a:ext cx="2713978" cy="362785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reflection blurRad="12700" stA="46000" endPos="15000" dist="5000" dir="5400000" sy="-100000" algn="bl" rotWithShape="0"/>
              <a:softEdge rad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 prstMaterial="clear">
              <a:bevelT w="63500" h="50800"/>
            </a:sp3d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5538E91-7D32-430C-2D6E-E6A1B0FD4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52" y="1762526"/>
              <a:ext cx="2713978" cy="362785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reflection blurRad="12700" stA="46000" endPos="15000" dist="5000" dir="5400000" sy="-100000" algn="bl" rotWithShape="0"/>
              <a:softEdge rad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 prstMaterial="clear">
              <a:bevelT w="63500" h="50800"/>
            </a:sp3d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0EE1695-64D3-B31A-C407-E0F17279E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26" y="1739653"/>
              <a:ext cx="2713978" cy="362785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reflection blurRad="12700" stA="46000" endPos="15000" dist="5000" dir="5400000" sy="-100000" algn="bl" rotWithShape="0"/>
              <a:softEdge rad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 prstMaterial="clear">
              <a:bevelT w="63500" h="50800"/>
            </a:sp3d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9230926-8C60-4A42-FECE-1F5E98796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04" y="1729872"/>
              <a:ext cx="2713978" cy="362785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reflection blurRad="12700" stA="46000" endPos="15000" dist="5000" dir="5400000" sy="-100000" algn="bl" rotWithShape="0"/>
              <a:softEdge rad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 prstMaterial="clear">
              <a:bevelT w="63500" h="50800"/>
            </a:sp3d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2D83326-0715-094B-7401-CF6D3823E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93" y="1712969"/>
              <a:ext cx="2713978" cy="362785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reflection blurRad="12700" stA="46000" endPos="15000" dist="5000" dir="5400000" sy="-100000" algn="bl" rotWithShape="0"/>
              <a:softEdge rad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 prstMaterial="clear">
              <a:bevelT w="63500" h="50800"/>
            </a:sp3d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7F97523-DAB5-E7D2-A1B8-E2B48FB49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029" y="1802890"/>
              <a:ext cx="2709151" cy="3621405"/>
            </a:xfrm>
            <a:prstGeom prst="rect">
              <a:avLst/>
            </a:prstGeom>
            <a:ln>
              <a:noFill/>
            </a:ln>
            <a:effectLst>
              <a:reflection blurRad="12700" stA="30000" endPos="11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991421A-A67E-E1C9-9535-8800C33C1D84}"/>
              </a:ext>
            </a:extLst>
          </p:cNvPr>
          <p:cNvSpPr/>
          <p:nvPr/>
        </p:nvSpPr>
        <p:spPr>
          <a:xfrm>
            <a:off x="5971801" y="1360386"/>
            <a:ext cx="882813" cy="994121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E5E6BA-1947-FED8-CA02-6F1222A4539D}"/>
              </a:ext>
            </a:extLst>
          </p:cNvPr>
          <p:cNvSpPr txBox="1"/>
          <p:nvPr/>
        </p:nvSpPr>
        <p:spPr>
          <a:xfrm>
            <a:off x="5895417" y="1479720"/>
            <a:ext cx="10758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신청하러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바로가기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GO</a:t>
            </a:r>
            <a:endParaRPr lang="ko-KR" altLang="en-US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13648F-F628-5286-DAD7-A5ED83123CC5}"/>
              </a:ext>
            </a:extLst>
          </p:cNvPr>
          <p:cNvSpPr txBox="1"/>
          <p:nvPr/>
        </p:nvSpPr>
        <p:spPr>
          <a:xfrm>
            <a:off x="236937" y="933322"/>
            <a:ext cx="34176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15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3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90225"/>
              </p:ext>
            </p:extLst>
          </p:nvPr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F460A-51A0-6BA5-B069-EEAF99527016}"/>
              </a:ext>
            </a:extLst>
          </p:cNvPr>
          <p:cNvSpPr txBox="1"/>
          <p:nvPr/>
        </p:nvSpPr>
        <p:spPr>
          <a:xfrm>
            <a:off x="426720" y="322676"/>
            <a:ext cx="87716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배너류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7E33-FBA9-10BB-A815-4BF8F9BC106B}"/>
              </a:ext>
            </a:extLst>
          </p:cNvPr>
          <p:cNvSpPr/>
          <p:nvPr/>
        </p:nvSpPr>
        <p:spPr>
          <a:xfrm>
            <a:off x="426720" y="1407628"/>
            <a:ext cx="2983230" cy="216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소문내기용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8C1316-54F2-89A1-33F4-D2F92C8D5225}"/>
              </a:ext>
            </a:extLst>
          </p:cNvPr>
          <p:cNvCxnSpPr>
            <a:cxnSpLocks/>
          </p:cNvCxnSpPr>
          <p:nvPr/>
        </p:nvCxnSpPr>
        <p:spPr>
          <a:xfrm>
            <a:off x="3409950" y="2488528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41843C-F8E7-D8B9-A62D-09009D0C4C5C}"/>
              </a:ext>
            </a:extLst>
          </p:cNvPr>
          <p:cNvSpPr txBox="1"/>
          <p:nvPr/>
        </p:nvSpPr>
        <p:spPr>
          <a:xfrm>
            <a:off x="4171950" y="2165362"/>
            <a:ext cx="322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메인 이미지로 제작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상단에 미래인재 로고 추가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E8E16EE-A376-9170-B606-A0435F85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00" y="2779796"/>
            <a:ext cx="2087809" cy="3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5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843071" cy="1990975"/>
        </p:xfrm>
        <a:graphic>
          <a:graphicData uri="http://schemas.openxmlformats.org/drawingml/2006/table">
            <a:tbl>
              <a:tblPr/>
              <a:tblGrid>
                <a:gridCol w="388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ko-KR" altLang="en-US" sz="800" dirty="0">
                          <a:latin typeface="+mn-ea"/>
                        </a:rPr>
                        <a:t>하단 </a:t>
                      </a:r>
                      <a:r>
                        <a:rPr lang="ko-KR" altLang="en-US" sz="800" dirty="0" err="1">
                          <a:latin typeface="+mn-ea"/>
                        </a:rPr>
                        <a:t>푸터</a:t>
                      </a:r>
                      <a:r>
                        <a:rPr lang="ko-KR" altLang="en-US" sz="800" dirty="0">
                          <a:latin typeface="+mn-ea"/>
                        </a:rPr>
                        <a:t> 배너 이벤트 시작 전후로 </a:t>
                      </a: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나눠서 세팅 </a:t>
                      </a:r>
                      <a:r>
                        <a:rPr lang="ko-KR" altLang="en-US" sz="800" dirty="0" err="1">
                          <a:latin typeface="+mn-ea"/>
                        </a:rPr>
                        <a:t>요청드립니다</a:t>
                      </a:r>
                      <a:r>
                        <a:rPr lang="en-US" altLang="ko-KR" sz="800" dirty="0">
                          <a:latin typeface="+mn-ea"/>
                        </a:rPr>
                        <a:t>. (</a:t>
                      </a:r>
                      <a:r>
                        <a:rPr lang="ko-KR" altLang="en-US" sz="800" dirty="0">
                          <a:latin typeface="+mn-ea"/>
                        </a:rPr>
                        <a:t>클릭 시 </a:t>
                      </a:r>
                      <a:r>
                        <a:rPr lang="en-US" altLang="ko-KR" sz="800" dirty="0">
                          <a:latin typeface="+mn-ea"/>
                        </a:rPr>
                        <a:t>9, 10p</a:t>
                      </a:r>
                      <a:r>
                        <a:rPr lang="ko-KR" altLang="en-US" sz="800" dirty="0">
                          <a:latin typeface="+mn-ea"/>
                        </a:rPr>
                        <a:t>로 이동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b="1" dirty="0">
                          <a:latin typeface="+mn-ea"/>
                        </a:rPr>
                        <a:t>1. ~1/21</a:t>
                      </a: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타이틀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선착순 입문서 배포 이벤트 시작까지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시간 설정</a:t>
                      </a:r>
                      <a:r>
                        <a:rPr lang="en-US" altLang="ko-KR" sz="800" dirty="0">
                          <a:latin typeface="+mn-ea"/>
                        </a:rPr>
                        <a:t>: ~1/21</a:t>
                      </a:r>
                      <a:r>
                        <a:rPr lang="ko-KR" altLang="en-US" sz="800" dirty="0">
                          <a:latin typeface="+mn-ea"/>
                        </a:rPr>
                        <a:t>까지 남은 시간 기준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b="1" dirty="0">
                          <a:latin typeface="+mn-ea"/>
                        </a:rPr>
                        <a:t>2. 1/22~1/26 </a:t>
                      </a: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타이틀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선착순 입문서 배포 이벤트 종료까지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시간 설정</a:t>
                      </a:r>
                      <a:r>
                        <a:rPr lang="en-US" altLang="ko-KR" sz="800" dirty="0">
                          <a:latin typeface="+mn-ea"/>
                        </a:rPr>
                        <a:t>: ~ 1/26</a:t>
                      </a:r>
                      <a:r>
                        <a:rPr lang="ko-KR" altLang="en-US" sz="800" dirty="0">
                          <a:latin typeface="+mn-ea"/>
                        </a:rPr>
                        <a:t>까지 남은 시간 기준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232768" y="280329"/>
            <a:ext cx="8954530" cy="6463685"/>
          </a:xfrm>
          <a:prstGeom prst="rect">
            <a:avLst/>
          </a:prstGeom>
          <a:solidFill>
            <a:srgbClr val="F8F1EC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48F4D-A7A6-4F40-CB4B-60F0F322BB82}"/>
              </a:ext>
            </a:extLst>
          </p:cNvPr>
          <p:cNvSpPr txBox="1"/>
          <p:nvPr/>
        </p:nvSpPr>
        <p:spPr>
          <a:xfrm>
            <a:off x="820991" y="1189784"/>
            <a:ext cx="7604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선착순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입문서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배포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800" b="1" dirty="0">
                <a:solidFill>
                  <a:srgbClr val="282A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03440-26A4-8285-6ED4-38876B874A59}"/>
              </a:ext>
            </a:extLst>
          </p:cNvPr>
          <p:cNvSpPr txBox="1"/>
          <p:nvPr/>
        </p:nvSpPr>
        <p:spPr>
          <a:xfrm>
            <a:off x="2500116" y="813988"/>
            <a:ext cx="4333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단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일간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!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매일 </a:t>
            </a:r>
            <a:r>
              <a:rPr lang="ko-KR" altLang="en-US" sz="20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오후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무료 배포</a:t>
            </a:r>
            <a:r>
              <a:rPr lang="en-US" altLang="ko-KR" sz="20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2000" b="1" dirty="0">
              <a:solidFill>
                <a:srgbClr val="282A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C4DC825-EDC9-3E5A-8AD2-890B4922CC35}"/>
              </a:ext>
            </a:extLst>
          </p:cNvPr>
          <p:cNvGrpSpPr/>
          <p:nvPr/>
        </p:nvGrpSpPr>
        <p:grpSpPr>
          <a:xfrm>
            <a:off x="199754" y="6706358"/>
            <a:ext cx="8954530" cy="585005"/>
            <a:chOff x="198995" y="6769160"/>
            <a:chExt cx="8954530" cy="585005"/>
          </a:xfrm>
          <a:solidFill>
            <a:srgbClr val="282A6B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86BCC54-4A2B-30A9-6CA5-E563C296CD8D}"/>
                </a:ext>
              </a:extLst>
            </p:cNvPr>
            <p:cNvSpPr/>
            <p:nvPr/>
          </p:nvSpPr>
          <p:spPr>
            <a:xfrm>
              <a:off x="198995" y="6769160"/>
              <a:ext cx="8954530" cy="585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02F0AA1-0707-D069-0C78-27AD82D1F0E6}"/>
                </a:ext>
              </a:extLst>
            </p:cNvPr>
            <p:cNvSpPr txBox="1"/>
            <p:nvPr/>
          </p:nvSpPr>
          <p:spPr>
            <a:xfrm>
              <a:off x="311160" y="6885105"/>
              <a:ext cx="4293163" cy="400110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선착순 입문서 배포 이벤트 시작까지</a:t>
              </a:r>
              <a:endParaRPr lang="ko-KR" altLang="en-US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CA0D35-2FB1-C20B-7CD0-188B1109F173}"/>
                </a:ext>
              </a:extLst>
            </p:cNvPr>
            <p:cNvSpPr txBox="1"/>
            <p:nvPr/>
          </p:nvSpPr>
          <p:spPr>
            <a:xfrm>
              <a:off x="7540941" y="6815696"/>
              <a:ext cx="1234633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신청하러</a:t>
              </a:r>
              <a:endParaRPr lang="en-US" altLang="ko-KR" sz="1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바로가기 </a:t>
              </a:r>
              <a:r>
                <a:rPr lang="en-US" altLang="ko-KR" sz="14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GO</a:t>
              </a:r>
              <a:endParaRPr lang="ko-KR" altLang="en-US" sz="1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B11DD0-8B08-E3D4-C155-1AF7B8A7EB50}"/>
                </a:ext>
              </a:extLst>
            </p:cNvPr>
            <p:cNvSpPr txBox="1"/>
            <p:nvPr/>
          </p:nvSpPr>
          <p:spPr>
            <a:xfrm>
              <a:off x="4964303" y="6885105"/>
              <a:ext cx="1965603" cy="400110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rgbClr val="FFD966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00</a:t>
              </a:r>
              <a:r>
                <a:rPr lang="ko-KR" altLang="en-US" sz="2000" b="1" dirty="0">
                  <a:solidFill>
                    <a:srgbClr val="FFD966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일 </a:t>
              </a:r>
              <a:r>
                <a:rPr lang="en-US" altLang="ko-KR" sz="2000" b="1" dirty="0">
                  <a:solidFill>
                    <a:srgbClr val="FFD966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00:00:00</a:t>
              </a:r>
              <a:endParaRPr lang="ko-KR" altLang="en-US" sz="2800" b="1" dirty="0">
                <a:solidFill>
                  <a:srgbClr val="FFD966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80949C1-A0E5-8F02-B23B-CAF37A69F11D}"/>
              </a:ext>
            </a:extLst>
          </p:cNvPr>
          <p:cNvGrpSpPr/>
          <p:nvPr/>
        </p:nvGrpSpPr>
        <p:grpSpPr>
          <a:xfrm>
            <a:off x="2523310" y="402301"/>
            <a:ext cx="4124310" cy="377851"/>
            <a:chOff x="2680839" y="346948"/>
            <a:chExt cx="3749373" cy="41563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CC09716-0D04-DE9B-01E6-AD75A5210BEE}"/>
                </a:ext>
              </a:extLst>
            </p:cNvPr>
            <p:cNvSpPr/>
            <p:nvPr/>
          </p:nvSpPr>
          <p:spPr>
            <a:xfrm>
              <a:off x="2680839" y="346948"/>
              <a:ext cx="3749373" cy="415636"/>
            </a:xfrm>
            <a:prstGeom prst="roundRect">
              <a:avLst/>
            </a:prstGeom>
            <a:solidFill>
              <a:srgbClr val="282A6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135CC-F642-F9C5-AC73-68D6BFB3EB8B}"/>
                </a:ext>
              </a:extLst>
            </p:cNvPr>
            <p:cNvSpPr txBox="1"/>
            <p:nvPr/>
          </p:nvSpPr>
          <p:spPr>
            <a:xfrm>
              <a:off x="2745061" y="357081"/>
              <a:ext cx="3656595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법린이도</a:t>
              </a:r>
              <a:r>
                <a:rPr lang="ko-KR" altLang="en-US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이해하는 </a:t>
              </a:r>
              <a:r>
                <a:rPr lang="ko-KR" alt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가장 쉬운 </a:t>
              </a:r>
              <a:r>
                <a:rPr lang="ko-KR" altLang="en-US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경찰 </a:t>
              </a:r>
              <a:r>
                <a:rPr lang="ko-KR" alt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입문서</a:t>
              </a:r>
              <a:r>
                <a:rPr lang="ko-KR" altLang="en-US" sz="1600" b="1" dirty="0">
                  <a:solidFill>
                    <a:schemeClr val="accent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0269875-D8A2-2EC4-42A9-2A341225B01D}"/>
              </a:ext>
            </a:extLst>
          </p:cNvPr>
          <p:cNvGrpSpPr/>
          <p:nvPr/>
        </p:nvGrpSpPr>
        <p:grpSpPr>
          <a:xfrm>
            <a:off x="2458770" y="2396577"/>
            <a:ext cx="3637230" cy="4004979"/>
            <a:chOff x="352293" y="1712969"/>
            <a:chExt cx="3543887" cy="371132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39EC74C-30A9-8A54-3028-5C2EEBB00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036" y="1788376"/>
              <a:ext cx="2713978" cy="362785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reflection blurRad="12700" stA="46000" endPos="15000" dist="5000" dir="5400000" sy="-100000" algn="bl" rotWithShape="0"/>
              <a:softEdge rad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 prstMaterial="clear">
              <a:bevelT w="63500" h="50800"/>
            </a:sp3d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8859883B-B215-774F-1AB1-6BD5C7B03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52" y="1762526"/>
              <a:ext cx="2713978" cy="362785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reflection blurRad="12700" stA="46000" endPos="15000" dist="5000" dir="5400000" sy="-100000" algn="bl" rotWithShape="0"/>
              <a:softEdge rad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 prstMaterial="clear">
              <a:bevelT w="63500" h="50800"/>
            </a:sp3d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07735BC9-14DA-F6CD-DA14-A20956DF6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26" y="1739653"/>
              <a:ext cx="2713978" cy="362785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reflection blurRad="12700" stA="46000" endPos="15000" dist="5000" dir="5400000" sy="-100000" algn="bl" rotWithShape="0"/>
              <a:softEdge rad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 prstMaterial="clear">
              <a:bevelT w="63500" h="50800"/>
            </a:sp3d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61BC0C5-725B-C7B0-B2F2-BD48A665A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04" y="1729872"/>
              <a:ext cx="2713978" cy="362785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reflection blurRad="12700" stA="46000" endPos="15000" dist="5000" dir="5400000" sy="-100000" algn="bl" rotWithShape="0"/>
              <a:softEdge rad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 prstMaterial="clear">
              <a:bevelT w="63500" h="50800"/>
            </a:sp3d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CC77AB6A-D855-222A-BD04-F4828820D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93" y="1712969"/>
              <a:ext cx="2713978" cy="3627854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  <a:reflection blurRad="12700" stA="46000" endPos="15000" dist="5000" dir="5400000" sy="-100000" algn="bl" rotWithShape="0"/>
              <a:softEdge rad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 prstMaterial="clear">
              <a:bevelT w="63500" h="50800"/>
            </a:sp3d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9E8543A-0DA6-896E-33EA-863A10F0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029" y="1802890"/>
              <a:ext cx="2709151" cy="3621405"/>
            </a:xfrm>
            <a:prstGeom prst="rect">
              <a:avLst/>
            </a:prstGeom>
            <a:ln>
              <a:noFill/>
            </a:ln>
            <a:effectLst>
              <a:reflection blurRad="12700" stA="30000" endPos="11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F1903D-8374-A674-8DB5-C28F2F3FF8EC}"/>
              </a:ext>
            </a:extLst>
          </p:cNvPr>
          <p:cNvGrpSpPr/>
          <p:nvPr/>
        </p:nvGrpSpPr>
        <p:grpSpPr>
          <a:xfrm>
            <a:off x="5770057" y="2766304"/>
            <a:ext cx="2525050" cy="377851"/>
            <a:chOff x="2656074" y="346948"/>
            <a:chExt cx="3219024" cy="415636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21380575-096C-73A3-E432-58061ABADED4}"/>
                </a:ext>
              </a:extLst>
            </p:cNvPr>
            <p:cNvSpPr/>
            <p:nvPr/>
          </p:nvSpPr>
          <p:spPr>
            <a:xfrm>
              <a:off x="2680839" y="346948"/>
              <a:ext cx="3182116" cy="415636"/>
            </a:xfrm>
            <a:prstGeom prst="roundRect">
              <a:avLst/>
            </a:prstGeom>
            <a:solidFill>
              <a:srgbClr val="282A6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193ABED-D414-4E11-5E23-97F22B8472D3}"/>
                </a:ext>
              </a:extLst>
            </p:cNvPr>
            <p:cNvSpPr txBox="1"/>
            <p:nvPr/>
          </p:nvSpPr>
          <p:spPr>
            <a:xfrm>
              <a:off x="2656074" y="361528"/>
              <a:ext cx="3219024" cy="37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모든 과목을 한 권에 압축</a:t>
              </a:r>
              <a:endParaRPr lang="ko-KR" altLang="en-US" sz="1600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6000694-9BE9-15C1-D8EC-A47783654605}"/>
              </a:ext>
            </a:extLst>
          </p:cNvPr>
          <p:cNvGrpSpPr/>
          <p:nvPr/>
        </p:nvGrpSpPr>
        <p:grpSpPr>
          <a:xfrm>
            <a:off x="5768059" y="3230566"/>
            <a:ext cx="2525050" cy="377851"/>
            <a:chOff x="2656074" y="346948"/>
            <a:chExt cx="3219024" cy="415636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74BC1ABE-15C3-C381-7903-3CD176BA838F}"/>
                </a:ext>
              </a:extLst>
            </p:cNvPr>
            <p:cNvSpPr/>
            <p:nvPr/>
          </p:nvSpPr>
          <p:spPr>
            <a:xfrm>
              <a:off x="2680839" y="346948"/>
              <a:ext cx="2801935" cy="415636"/>
            </a:xfrm>
            <a:prstGeom prst="roundRect">
              <a:avLst/>
            </a:prstGeom>
            <a:solidFill>
              <a:srgbClr val="282A6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4A426E5-DA1C-BBE4-1B12-DA24A8DD617B}"/>
                </a:ext>
              </a:extLst>
            </p:cNvPr>
            <p:cNvSpPr txBox="1"/>
            <p:nvPr/>
          </p:nvSpPr>
          <p:spPr>
            <a:xfrm>
              <a:off x="2656074" y="358861"/>
              <a:ext cx="3219024" cy="37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가장 쉬운 경찰 입문서</a:t>
              </a:r>
              <a:endParaRPr lang="ko-KR" altLang="en-US" sz="1600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2744B97C-28CE-38B8-3E44-116719C9EB4D}"/>
              </a:ext>
            </a:extLst>
          </p:cNvPr>
          <p:cNvSpPr txBox="1"/>
          <p:nvPr/>
        </p:nvSpPr>
        <p:spPr>
          <a:xfrm>
            <a:off x="9430473" y="2168737"/>
            <a:ext cx="284307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**</a:t>
            </a:r>
            <a:r>
              <a:rPr lang="ko-KR" altLang="en-US" sz="900" dirty="0"/>
              <a:t>디자인 요청사항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폰트에 컬러들 활용 및</a:t>
            </a:r>
            <a:r>
              <a:rPr lang="en-US" altLang="ko-KR" sz="900" dirty="0"/>
              <a:t> </a:t>
            </a:r>
            <a:r>
              <a:rPr lang="ko-KR" altLang="en-US" sz="900" dirty="0" err="1"/>
              <a:t>둥글한</a:t>
            </a:r>
            <a:r>
              <a:rPr lang="ko-KR" altLang="en-US" sz="900" dirty="0"/>
              <a:t> 폰트 느낌 참고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전체적인 톤은 어둡지 않게 부탁드립니다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en-US" altLang="ko-KR" sz="900" dirty="0"/>
              <a:t>(Ex. </a:t>
            </a:r>
            <a:r>
              <a:rPr lang="ko-KR" altLang="en-US" sz="900" dirty="0" err="1"/>
              <a:t>광은장학회</a:t>
            </a:r>
            <a:r>
              <a:rPr lang="ko-KR" altLang="en-US" sz="900" dirty="0"/>
              <a:t> 정도의 밝기 톤</a:t>
            </a:r>
            <a:r>
              <a:rPr lang="en-US" altLang="ko-KR" sz="9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900" dirty="0"/>
              <a:t>교재가 강조되는 디자인</a:t>
            </a:r>
            <a:r>
              <a:rPr lang="en-US" altLang="ko-KR" sz="900" dirty="0"/>
              <a:t>, </a:t>
            </a:r>
            <a:br>
              <a:rPr lang="en-US" altLang="ko-KR" sz="900" dirty="0"/>
            </a:br>
            <a:r>
              <a:rPr lang="en-US" altLang="ko-KR" sz="900" b="1" dirty="0"/>
              <a:t>5</a:t>
            </a:r>
            <a:r>
              <a:rPr lang="ko-KR" altLang="en-US" sz="900" b="1" dirty="0"/>
              <a:t>개의 과목을 한 권에 압축했다는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느낌</a:t>
            </a:r>
            <a:r>
              <a:rPr lang="ko-KR" altLang="en-US" sz="900" dirty="0"/>
              <a:t>을</a:t>
            </a:r>
            <a:br>
              <a:rPr lang="en-US" altLang="ko-KR" sz="900" dirty="0"/>
            </a:br>
            <a:r>
              <a:rPr lang="ko-KR" altLang="en-US" sz="900" dirty="0"/>
              <a:t>줄 수 있게 디자인 부탁드립니다</a:t>
            </a:r>
            <a:r>
              <a:rPr lang="en-US" altLang="ko-KR" sz="900" dirty="0"/>
              <a:t>. 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8910" y="6323474"/>
            <a:ext cx="3412720" cy="365125"/>
          </a:xfrm>
        </p:spPr>
        <p:txBody>
          <a:bodyPr/>
          <a:lstStyle/>
          <a:p>
            <a:r>
              <a:rPr lang="en-US" altLang="ko-KR" sz="800" i="1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 </a:t>
            </a:r>
            <a:r>
              <a:rPr lang="ko-KR" altLang="en-US" sz="800" i="1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중앙일보 후원 </a:t>
            </a:r>
            <a:r>
              <a:rPr lang="en-US" altLang="ko-KR" sz="800" i="1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2023 </a:t>
            </a:r>
            <a:r>
              <a:rPr lang="ko-KR" altLang="en-US" sz="800" i="1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히트브랜드 대상 </a:t>
            </a:r>
            <a:r>
              <a:rPr lang="en-US" altLang="ko-KR" sz="800" i="1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800" i="1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 교육서비스 부문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F9C9DF-DACD-3C1C-3115-D5B70242FD3E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F20FE-D36C-5D11-6015-7210DF4CAC05}"/>
              </a:ext>
            </a:extLst>
          </p:cNvPr>
          <p:cNvSpPr txBox="1"/>
          <p:nvPr/>
        </p:nvSpPr>
        <p:spPr>
          <a:xfrm>
            <a:off x="-9040" y="6523737"/>
            <a:ext cx="34176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845ECF-43BA-A769-3044-AAF7F6F81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308" y="4647186"/>
            <a:ext cx="1211984" cy="7295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3675C-1741-AF7F-17D8-C4D2A953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481" y="3318784"/>
            <a:ext cx="1808010" cy="11970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F5D44B-493A-96E6-A397-0C8CE188D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565" y="3360542"/>
            <a:ext cx="730235" cy="1205701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07166D4F-03D9-9116-2D5C-DE0DE1088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0" t="14500" r="19628" b="51875"/>
          <a:stretch/>
        </p:blipFill>
        <p:spPr bwMode="auto">
          <a:xfrm>
            <a:off x="9545481" y="4566243"/>
            <a:ext cx="1330241" cy="131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8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4C5E9B-4060-EC44-016F-0030BD592781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F88CEC-4755-492F-FBAB-B0451F3018C7}"/>
              </a:ext>
            </a:extLst>
          </p:cNvPr>
          <p:cNvSpPr/>
          <p:nvPr/>
        </p:nvSpPr>
        <p:spPr>
          <a:xfrm>
            <a:off x="632865" y="2329178"/>
            <a:ext cx="4015006" cy="3793546"/>
          </a:xfrm>
          <a:prstGeom prst="rect">
            <a:avLst/>
          </a:prstGeom>
          <a:noFill/>
          <a:ln w="28575">
            <a:solidFill>
              <a:srgbClr val="2E4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2BEF97-0D20-F8CC-DD43-F2AA3D56B785}"/>
              </a:ext>
            </a:extLst>
          </p:cNvPr>
          <p:cNvGrpSpPr/>
          <p:nvPr/>
        </p:nvGrpSpPr>
        <p:grpSpPr>
          <a:xfrm>
            <a:off x="1596882" y="3554241"/>
            <a:ext cx="2938074" cy="2452505"/>
            <a:chOff x="3086755" y="978297"/>
            <a:chExt cx="2401349" cy="2004483"/>
          </a:xfrm>
        </p:grpSpPr>
        <p:pic>
          <p:nvPicPr>
            <p:cNvPr id="2070" name="Picture 22" descr="아이맥 컴퓨터 애플 - Pixabay의 무료 이미지 - Pixabay">
              <a:extLst>
                <a:ext uri="{FF2B5EF4-FFF2-40B4-BE49-F238E27FC236}">
                  <a16:creationId xmlns:a16="http://schemas.microsoft.com/office/drawing/2014/main" id="{AD70888C-D119-0F45-ACA3-B0AD9BEECE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26" t="12551" r="15459" b="6595"/>
            <a:stretch/>
          </p:blipFill>
          <p:spPr bwMode="auto">
            <a:xfrm>
              <a:off x="3086755" y="978297"/>
              <a:ext cx="2401349" cy="200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C62225-B9D1-3691-3769-A50A967AF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6" r="150"/>
            <a:stretch/>
          </p:blipFill>
          <p:spPr>
            <a:xfrm>
              <a:off x="3123896" y="1057480"/>
              <a:ext cx="2316796" cy="1257690"/>
            </a:xfrm>
            <a:prstGeom prst="rect">
              <a:avLst/>
            </a:prstGeom>
            <a:scene3d>
              <a:camera prst="perspectiveFront"/>
              <a:lightRig rig="threePt" dir="t"/>
            </a:scene3d>
            <a:sp3d z="-273050"/>
          </p:spPr>
        </p:pic>
      </p:grp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5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882634"/>
              </p:ext>
            </p:extLst>
          </p:nvPr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65ACDF-5B5E-5B45-0036-C8B8CBF5B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6" y="4046528"/>
            <a:ext cx="1453026" cy="1942301"/>
          </a:xfrm>
          <a:prstGeom prst="rect">
            <a:avLst/>
          </a:prstGeom>
          <a:ln>
            <a:noFill/>
          </a:ln>
          <a:effectLst>
            <a:reflection blurRad="12700" stA="30000" endPos="15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8583B11-973D-42E1-41DD-1F25D54D8BC9}"/>
              </a:ext>
            </a:extLst>
          </p:cNvPr>
          <p:cNvSpPr/>
          <p:nvPr/>
        </p:nvSpPr>
        <p:spPr>
          <a:xfrm>
            <a:off x="1804911" y="2125512"/>
            <a:ext cx="1670914" cy="37212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Event 01</a:t>
            </a:r>
            <a:endParaRPr lang="ko-KR" altLang="en-US" sz="1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2572CF-9F06-8A09-7A82-2AD92E21830C}"/>
              </a:ext>
            </a:extLst>
          </p:cNvPr>
          <p:cNvSpPr/>
          <p:nvPr/>
        </p:nvSpPr>
        <p:spPr>
          <a:xfrm>
            <a:off x="4747877" y="2329178"/>
            <a:ext cx="4015006" cy="3793545"/>
          </a:xfrm>
          <a:prstGeom prst="rect">
            <a:avLst/>
          </a:prstGeom>
          <a:noFill/>
          <a:ln w="28575">
            <a:solidFill>
              <a:srgbClr val="2E4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22E2B5-723D-1DF7-B872-A597EF4A881F}"/>
              </a:ext>
            </a:extLst>
          </p:cNvPr>
          <p:cNvSpPr/>
          <p:nvPr/>
        </p:nvSpPr>
        <p:spPr>
          <a:xfrm>
            <a:off x="5914508" y="2125364"/>
            <a:ext cx="1670914" cy="37212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Event 02</a:t>
            </a:r>
            <a:endParaRPr lang="ko-KR" altLang="en-US" sz="1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871398-688C-FE30-3FDD-6B6140AD40BC}"/>
              </a:ext>
            </a:extLst>
          </p:cNvPr>
          <p:cNvSpPr txBox="1"/>
          <p:nvPr/>
        </p:nvSpPr>
        <p:spPr>
          <a:xfrm>
            <a:off x="1550072" y="1336004"/>
            <a:ext cx="647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양 많은 입문서 대신 </a:t>
            </a:r>
            <a:r>
              <a:rPr lang="ko-KR" altLang="en-US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핵심</a:t>
            </a:r>
            <a:r>
              <a:rPr lang="ko-KR" altLang="en-US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 담은 </a:t>
            </a:r>
            <a:r>
              <a:rPr lang="ko-KR" altLang="en-US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미래인재</a:t>
            </a:r>
            <a:r>
              <a:rPr lang="ko-KR" altLang="en-US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입문서 </a:t>
            </a:r>
            <a:r>
              <a:rPr lang="ko-KR" altLang="en-US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 권</a:t>
            </a:r>
            <a:r>
              <a:rPr lang="ko-KR" altLang="en-US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</a:t>
            </a:r>
            <a:r>
              <a:rPr lang="en-US" altLang="ko-KR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dirty="0">
              <a:solidFill>
                <a:srgbClr val="2E4B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D4566-E63B-C17C-28DE-143A05FC218B}"/>
              </a:ext>
            </a:extLst>
          </p:cNvPr>
          <p:cNvSpPr txBox="1"/>
          <p:nvPr/>
        </p:nvSpPr>
        <p:spPr>
          <a:xfrm>
            <a:off x="5540339" y="2618544"/>
            <a:ext cx="241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E4B69"/>
                </a:solidFill>
                <a:latin typeface="+mn-ea"/>
              </a:rPr>
              <a:t>패스 할인 </a:t>
            </a:r>
            <a:r>
              <a:rPr lang="ko-KR" altLang="en-US" b="1" dirty="0">
                <a:latin typeface="+mn-ea"/>
              </a:rPr>
              <a:t>쿠폰에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solidFill>
                  <a:srgbClr val="2E4B69"/>
                </a:solidFill>
                <a:latin typeface="+mn-ea"/>
              </a:rPr>
              <a:t>소문내기</a:t>
            </a:r>
            <a:r>
              <a:rPr lang="ko-KR" altLang="en-US" b="1" dirty="0">
                <a:solidFill>
                  <a:srgbClr val="ED7D31"/>
                </a:solidFill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이벤트까지</a:t>
            </a:r>
            <a:r>
              <a:rPr lang="en-US" altLang="ko-KR" b="1" dirty="0">
                <a:latin typeface="+mn-ea"/>
              </a:rPr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5B1D0C-AD08-B02B-0672-CBBF0C862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258" y="1979934"/>
            <a:ext cx="2078426" cy="1116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70AC0-793F-7D95-F293-FD35D19CF3E3}"/>
              </a:ext>
            </a:extLst>
          </p:cNvPr>
          <p:cNvSpPr txBox="1"/>
          <p:nvPr/>
        </p:nvSpPr>
        <p:spPr>
          <a:xfrm>
            <a:off x="993122" y="2618545"/>
            <a:ext cx="3294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입문서 </a:t>
            </a:r>
            <a:r>
              <a:rPr lang="en-US" altLang="ko-KR" b="1" dirty="0">
                <a:latin typeface="+mn-ea"/>
              </a:rPr>
              <a:t>+ </a:t>
            </a:r>
            <a:r>
              <a:rPr lang="ko-KR" altLang="en-US" b="1" dirty="0" err="1">
                <a:latin typeface="+mn-ea"/>
              </a:rPr>
              <a:t>프리스쿨</a:t>
            </a:r>
            <a:r>
              <a:rPr lang="ko-KR" altLang="en-US" b="1" dirty="0">
                <a:latin typeface="+mn-ea"/>
              </a:rPr>
              <a:t> 입문 강의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solidFill>
                  <a:srgbClr val="2E4B69"/>
                </a:solidFill>
                <a:latin typeface="+mn-ea"/>
              </a:rPr>
              <a:t>선착순 무료 배포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0215A7E-A445-9296-6F88-6E1870E07A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03" t="7013" r="3463" b="4111"/>
          <a:stretch/>
        </p:blipFill>
        <p:spPr>
          <a:xfrm>
            <a:off x="5014804" y="4790463"/>
            <a:ext cx="1832777" cy="113191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8AA0C-5B85-44DD-21BB-ABD67609DDDC}"/>
              </a:ext>
            </a:extLst>
          </p:cNvPr>
          <p:cNvGrpSpPr/>
          <p:nvPr/>
        </p:nvGrpSpPr>
        <p:grpSpPr>
          <a:xfrm>
            <a:off x="6259510" y="3902983"/>
            <a:ext cx="2556173" cy="1236958"/>
            <a:chOff x="6388099" y="2755900"/>
            <a:chExt cx="2556173" cy="1236958"/>
          </a:xfrm>
        </p:grpSpPr>
        <p:pic>
          <p:nvPicPr>
            <p:cNvPr id="25" name="Picture 28" descr="직접만드는 즐거움 필메이커">
              <a:extLst>
                <a:ext uri="{FF2B5EF4-FFF2-40B4-BE49-F238E27FC236}">
                  <a16:creationId xmlns:a16="http://schemas.microsoft.com/office/drawing/2014/main" id="{8FA8C0CD-6C66-F8A8-4F13-5AB0E31ECE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3" t="18078" r="9748" b="18012"/>
            <a:stretch/>
          </p:blipFill>
          <p:spPr bwMode="auto">
            <a:xfrm>
              <a:off x="6388099" y="2755900"/>
              <a:ext cx="2556173" cy="1236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57C015E-1C5B-9356-D774-94D747120EAF}"/>
                </a:ext>
              </a:extLst>
            </p:cNvPr>
            <p:cNvSpPr/>
            <p:nvPr/>
          </p:nvSpPr>
          <p:spPr>
            <a:xfrm>
              <a:off x="6599841" y="2963256"/>
              <a:ext cx="1576007" cy="846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F7A4E1-C9FA-D343-8BD8-CAC17792035F}"/>
                </a:ext>
              </a:extLst>
            </p:cNvPr>
            <p:cNvSpPr txBox="1"/>
            <p:nvPr/>
          </p:nvSpPr>
          <p:spPr>
            <a:xfrm>
              <a:off x="6536788" y="2972379"/>
              <a:ext cx="1702709" cy="80021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채용 미래패스 </a:t>
              </a:r>
              <a:r>
                <a:rPr lang="en-US" altLang="ko-KR" sz="1100" b="1" dirty="0">
                  <a:latin typeface="+mn-ea"/>
                </a:rPr>
                <a:t>3.0 </a:t>
              </a:r>
            </a:p>
            <a:p>
              <a:pPr algn="ctr"/>
              <a:r>
                <a:rPr lang="ko-KR" altLang="en-US" sz="1100" b="1" dirty="0">
                  <a:latin typeface="+mn-ea"/>
                </a:rPr>
                <a:t>추가 할인 쿠폰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en-US" altLang="ko-KR" sz="2400" b="1" dirty="0">
                  <a:solidFill>
                    <a:srgbClr val="4963B6"/>
                  </a:solidFill>
                  <a:latin typeface="+mn-ea"/>
                </a:rPr>
                <a:t>5</a:t>
              </a:r>
              <a:r>
                <a:rPr lang="ko-KR" altLang="en-US" sz="2400" b="1" dirty="0">
                  <a:solidFill>
                    <a:srgbClr val="4963B6"/>
                  </a:solidFill>
                  <a:latin typeface="+mn-ea"/>
                </a:rPr>
                <a:t>만원 할인</a:t>
              </a:r>
              <a:endParaRPr lang="en-US" altLang="ko-KR" sz="2400" b="1" dirty="0">
                <a:solidFill>
                  <a:srgbClr val="4963B6"/>
                </a:solidFill>
                <a:latin typeface="+mn-ea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E4B5870-2ADF-3B57-54C7-AC5F8F9B9DA7}"/>
              </a:ext>
            </a:extLst>
          </p:cNvPr>
          <p:cNvSpPr txBox="1"/>
          <p:nvPr/>
        </p:nvSpPr>
        <p:spPr>
          <a:xfrm>
            <a:off x="1247923" y="422719"/>
            <a:ext cx="6799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단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간</a:t>
            </a:r>
            <a:r>
              <a:rPr lang="en-US" altLang="ko-KR" sz="2000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매일 오후 </a:t>
            </a:r>
            <a:r>
              <a:rPr lang="en-US" altLang="ko-KR" sz="20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2000" b="1" dirty="0">
                <a:solidFill>
                  <a:srgbClr val="282A6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</a:t>
            </a:r>
            <a:endParaRPr lang="en-US" altLang="ko-KR" sz="2000" b="1" dirty="0">
              <a:solidFill>
                <a:srgbClr val="282A6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4D70D3-1F8F-C4B1-F4D6-05C84AEA0ADC}"/>
              </a:ext>
            </a:extLst>
          </p:cNvPr>
          <p:cNvSpPr txBox="1"/>
          <p:nvPr/>
        </p:nvSpPr>
        <p:spPr>
          <a:xfrm>
            <a:off x="2726437" y="735277"/>
            <a:ext cx="3790513" cy="608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선착순 마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감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주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의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5E1AC6-3BF4-DCDC-262F-17E5285106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0662" y="3137682"/>
            <a:ext cx="1759496" cy="7688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AD4814-C7DC-E954-6C92-851BE3EC8260}"/>
              </a:ext>
            </a:extLst>
          </p:cNvPr>
          <p:cNvSpPr txBox="1"/>
          <p:nvPr/>
        </p:nvSpPr>
        <p:spPr>
          <a:xfrm>
            <a:off x="9504258" y="4035289"/>
            <a:ext cx="274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CU </a:t>
            </a:r>
            <a:r>
              <a:rPr lang="ko-KR" altLang="en-US" sz="1000" b="1" dirty="0"/>
              <a:t>상품권 이미지</a:t>
            </a:r>
            <a:endParaRPr lang="en-US" altLang="ko-KR" sz="1000" b="1" dirty="0"/>
          </a:p>
          <a:p>
            <a:r>
              <a:rPr lang="ko-KR" altLang="en-US" sz="1000" dirty="0"/>
              <a:t>https://biz.giftishow.com/ggoods/detail?goodsNo=29252&amp;categorySeq=4&amp;goodsCode=G00000576472</a:t>
            </a:r>
          </a:p>
        </p:txBody>
      </p:sp>
    </p:spTree>
    <p:extLst>
      <p:ext uri="{BB962C8B-B14F-4D97-AF65-F5344CB8AC3E}">
        <p14:creationId xmlns:p14="http://schemas.microsoft.com/office/powerpoint/2010/main" val="253848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4C5E9B-4060-EC44-016F-0030BD592781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6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144"/>
              </p:ext>
            </p:extLst>
          </p:nvPr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1F7675A-8C04-5A4D-B9FC-67D528DAD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" t="38979"/>
          <a:stretch/>
        </p:blipFill>
        <p:spPr>
          <a:xfrm>
            <a:off x="544543" y="3897292"/>
            <a:ext cx="8489893" cy="2414171"/>
          </a:xfrm>
          <a:prstGeom prst="rect">
            <a:avLst/>
          </a:prstGeom>
        </p:spPr>
      </p:pic>
      <p:sp>
        <p:nvSpPr>
          <p:cNvPr id="2063" name="TextBox 2062">
            <a:extLst>
              <a:ext uri="{FF2B5EF4-FFF2-40B4-BE49-F238E27FC236}">
                <a16:creationId xmlns:a16="http://schemas.microsoft.com/office/drawing/2014/main" id="{2F93DD40-A963-F7B1-A3D6-99CE3E13A87D}"/>
              </a:ext>
            </a:extLst>
          </p:cNvPr>
          <p:cNvSpPr txBox="1"/>
          <p:nvPr/>
        </p:nvSpPr>
        <p:spPr>
          <a:xfrm>
            <a:off x="9406334" y="1808124"/>
            <a:ext cx="27432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https://www.gettyimagesbank.com/view/illustrations-of-worried-male-and-female-students/1403385290?pc_ver=y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3840AE71-190D-6D4C-A8FB-D57EFA0DDF24}"/>
              </a:ext>
            </a:extLst>
          </p:cNvPr>
          <p:cNvSpPr txBox="1"/>
          <p:nvPr/>
        </p:nvSpPr>
        <p:spPr>
          <a:xfrm>
            <a:off x="1511102" y="3016577"/>
            <a:ext cx="6104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미래인재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위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교수진이 직접 만든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입문서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‘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프리스쿨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’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입문강의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C7415-7AEA-6DE7-982C-30F8FAAE9958}"/>
              </a:ext>
            </a:extLst>
          </p:cNvPr>
          <p:cNvSpPr txBox="1"/>
          <p:nvPr/>
        </p:nvSpPr>
        <p:spPr>
          <a:xfrm>
            <a:off x="1569364" y="6344052"/>
            <a:ext cx="756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*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신광은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단 한번도 바뀌지 않는 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1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위 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(W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사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미래인재 형사법 매출 기준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) / 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장정훈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수험생 선택 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1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위 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(23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년 경찰학 교수진 카페 회원 수 기준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) /</a:t>
            </a:r>
          </a:p>
          <a:p>
            <a:pPr algn="r"/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전효진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헌법 누적 매출 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1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위 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미래인재 헌법 매출 기준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(2022.08~2023.06)) / 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문태환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수강생 만족도 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1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위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미래인재 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3-4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월 기본종합반 </a:t>
            </a:r>
            <a:r>
              <a:rPr lang="ko-KR" altLang="en-US" sz="800" dirty="0" err="1">
                <a:solidFill>
                  <a:schemeClr val="bg2">
                    <a:lumMod val="90000"/>
                  </a:schemeClr>
                </a:solidFill>
              </a:rPr>
              <a:t>설문조사중</a:t>
            </a:r>
            <a:r>
              <a:rPr lang="en-US" altLang="ko-KR" sz="800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ko-KR" altLang="en-US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931FA68-E646-8ADF-2A4B-2E081CDA3B92}"/>
              </a:ext>
            </a:extLst>
          </p:cNvPr>
          <p:cNvCxnSpPr>
            <a:cxnSpLocks/>
          </p:cNvCxnSpPr>
          <p:nvPr/>
        </p:nvCxnSpPr>
        <p:spPr>
          <a:xfrm>
            <a:off x="8833643" y="4430918"/>
            <a:ext cx="1015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17CEFD-9931-4F61-3836-758864722823}"/>
              </a:ext>
            </a:extLst>
          </p:cNvPr>
          <p:cNvSpPr txBox="1"/>
          <p:nvPr/>
        </p:nvSpPr>
        <p:spPr>
          <a:xfrm>
            <a:off x="9844883" y="4169308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해당 기획전 디자인에 맞게</a:t>
            </a:r>
            <a:endParaRPr lang="en-US" altLang="ko-KR" sz="1400" dirty="0"/>
          </a:p>
          <a:p>
            <a:r>
              <a:rPr lang="ko-KR" altLang="en-US" sz="1400" dirty="0"/>
              <a:t>수정 부탁드립니다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6" name="그래픽 15" descr="갈매기형 화살표 RTL">
            <a:extLst>
              <a:ext uri="{FF2B5EF4-FFF2-40B4-BE49-F238E27FC236}">
                <a16:creationId xmlns:a16="http://schemas.microsoft.com/office/drawing/2014/main" id="{A8CD584C-CBE3-3B8D-5BE7-A49D43E3E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4634335" y="2647657"/>
            <a:ext cx="368920" cy="36892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AABEFC-3502-CD16-4253-3F6D20327FFE}"/>
              </a:ext>
            </a:extLst>
          </p:cNvPr>
          <p:cNvSpPr/>
          <p:nvPr/>
        </p:nvSpPr>
        <p:spPr>
          <a:xfrm>
            <a:off x="1511102" y="811176"/>
            <a:ext cx="5499135" cy="4908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562C4D-3111-90F2-11DC-90C482B38A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87" r="52272" b="6256"/>
          <a:stretch/>
        </p:blipFill>
        <p:spPr>
          <a:xfrm>
            <a:off x="1779368" y="826647"/>
            <a:ext cx="530477" cy="47688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7B5725C-DAC1-F4D7-E430-50FA79A43DDC}"/>
              </a:ext>
            </a:extLst>
          </p:cNvPr>
          <p:cNvSpPr/>
          <p:nvPr/>
        </p:nvSpPr>
        <p:spPr>
          <a:xfrm>
            <a:off x="2100761" y="1409955"/>
            <a:ext cx="5804989" cy="4908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FCF432-0950-AD79-E721-D2810EA54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52" t="2871" b="7188"/>
          <a:stretch/>
        </p:blipFill>
        <p:spPr>
          <a:xfrm>
            <a:off x="7085729" y="1433067"/>
            <a:ext cx="517779" cy="4614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7EC23A-4456-8DDC-E26F-4ABEE6A98872}"/>
              </a:ext>
            </a:extLst>
          </p:cNvPr>
          <p:cNvSpPr txBox="1"/>
          <p:nvPr/>
        </p:nvSpPr>
        <p:spPr>
          <a:xfrm>
            <a:off x="3033758" y="300652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이런 분들에게 추천합니다</a:t>
            </a: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341A182-2387-A8DA-F1F4-B44B95819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9946" y="260159"/>
            <a:ext cx="440122" cy="44012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B95CF57-0CC5-6B90-93FF-CD4270DA13CF}"/>
              </a:ext>
            </a:extLst>
          </p:cNvPr>
          <p:cNvSpPr/>
          <p:nvPr/>
        </p:nvSpPr>
        <p:spPr>
          <a:xfrm>
            <a:off x="1511103" y="2013898"/>
            <a:ext cx="5261172" cy="4908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D930883-D9D0-3011-DB29-2E4A4D02AF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87" r="52272" b="6256"/>
          <a:stretch/>
        </p:blipFill>
        <p:spPr>
          <a:xfrm>
            <a:off x="1779368" y="2029369"/>
            <a:ext cx="530477" cy="47688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485557-77E3-7AD3-EA23-230BB1174E45}"/>
              </a:ext>
            </a:extLst>
          </p:cNvPr>
          <p:cNvSpPr/>
          <p:nvPr/>
        </p:nvSpPr>
        <p:spPr>
          <a:xfrm>
            <a:off x="2548427" y="873971"/>
            <a:ext cx="4291987" cy="339787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경찰 공부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가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처음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인 모든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초시생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”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605E18-FCF0-0ACC-586E-C7212306E90D}"/>
              </a:ext>
            </a:extLst>
          </p:cNvPr>
          <p:cNvSpPr/>
          <p:nvPr/>
        </p:nvSpPr>
        <p:spPr>
          <a:xfrm>
            <a:off x="2289120" y="1522969"/>
            <a:ext cx="4551294" cy="339787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아직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학원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을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결정하지 못한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초시생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”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09BCC1-A212-725A-08C3-9134EC08CB9F}"/>
              </a:ext>
            </a:extLst>
          </p:cNvPr>
          <p:cNvSpPr/>
          <p:nvPr/>
        </p:nvSpPr>
        <p:spPr>
          <a:xfrm>
            <a:off x="2319069" y="2089446"/>
            <a:ext cx="4345500" cy="33978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기본 이론도 버거운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법린이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초시생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”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05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DA489436-E7E0-8F48-F8DD-E95909AFC20D}"/>
              </a:ext>
            </a:extLst>
          </p:cNvPr>
          <p:cNvSpPr/>
          <p:nvPr/>
        </p:nvSpPr>
        <p:spPr>
          <a:xfrm>
            <a:off x="189470" y="255373"/>
            <a:ext cx="8954530" cy="64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6814C-B02C-154D-213C-DD7AC1CB6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982">
            <a:off x="4033727" y="1814381"/>
            <a:ext cx="1796952" cy="2402043"/>
          </a:xfrm>
          <a:prstGeom prst="rect">
            <a:avLst/>
          </a:prstGeom>
          <a:ln>
            <a:noFill/>
          </a:ln>
          <a:effectLst>
            <a:reflection stA="30000" endPos="11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177696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91B19CA-59A9-C8D6-F783-0411968FF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651" y="2014899"/>
            <a:ext cx="2322598" cy="1590523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FDB619B-BA83-305C-809D-37E18B2DEC6A}"/>
              </a:ext>
            </a:extLst>
          </p:cNvPr>
          <p:cNvGrpSpPr/>
          <p:nvPr/>
        </p:nvGrpSpPr>
        <p:grpSpPr>
          <a:xfrm>
            <a:off x="1531902" y="283139"/>
            <a:ext cx="6269665" cy="587777"/>
            <a:chOff x="1531902" y="-230948"/>
            <a:chExt cx="6269665" cy="58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D95C65-1111-89A3-CD15-18B29001CBDE}"/>
                </a:ext>
              </a:extLst>
            </p:cNvPr>
            <p:cNvSpPr txBox="1"/>
            <p:nvPr/>
          </p:nvSpPr>
          <p:spPr>
            <a:xfrm>
              <a:off x="1531902" y="-230948"/>
              <a:ext cx="6269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미래인재 경찰 입문서로 시작해야 하는 이유</a:t>
              </a:r>
            </a:p>
          </p:txBody>
        </p:sp>
        <p:pic>
          <p:nvPicPr>
            <p:cNvPr id="37" name="Picture 22" descr="화살표, 체크, 돼지꼬리, ppt, png, 사진,이미지,일러스트,캘리그라피 - 마마디자이너작가">
              <a:extLst>
                <a:ext uri="{FF2B5EF4-FFF2-40B4-BE49-F238E27FC236}">
                  <a16:creationId xmlns:a16="http://schemas.microsoft.com/office/drawing/2014/main" id="{D88BAE3C-4412-3963-4616-8B2DC73EE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07" t="7879" b="78746"/>
            <a:stretch/>
          </p:blipFill>
          <p:spPr bwMode="auto">
            <a:xfrm>
              <a:off x="1637512" y="-95195"/>
              <a:ext cx="3641862" cy="452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3C249F6-B95F-A0EE-D652-858A11303FB1}"/>
              </a:ext>
            </a:extLst>
          </p:cNvPr>
          <p:cNvCxnSpPr>
            <a:cxnSpLocks/>
          </p:cNvCxnSpPr>
          <p:nvPr/>
        </p:nvCxnSpPr>
        <p:spPr>
          <a:xfrm rot="10800000">
            <a:off x="3831397" y="1670136"/>
            <a:ext cx="615739" cy="356355"/>
          </a:xfrm>
          <a:prstGeom prst="bentConnector3">
            <a:avLst/>
          </a:prstGeom>
          <a:ln>
            <a:solidFill>
              <a:srgbClr val="2E4B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BCF80E3-9881-BAD6-B7C9-F3EB48A2AB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59540" y="3961689"/>
            <a:ext cx="694551" cy="648652"/>
          </a:xfrm>
          <a:prstGeom prst="bentConnector3">
            <a:avLst/>
          </a:prstGeom>
          <a:ln>
            <a:solidFill>
              <a:srgbClr val="2E4B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591EE243-0F55-78AB-2F87-8CCF795FE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651" y="5683515"/>
            <a:ext cx="2332801" cy="712171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F8F50FE-4EEE-77B8-FBE8-FCD344CAEBB2}"/>
              </a:ext>
            </a:extLst>
          </p:cNvPr>
          <p:cNvGrpSpPr/>
          <p:nvPr/>
        </p:nvGrpSpPr>
        <p:grpSpPr>
          <a:xfrm>
            <a:off x="938580" y="5472354"/>
            <a:ext cx="7821522" cy="1161288"/>
            <a:chOff x="1380986" y="917059"/>
            <a:chExt cx="6639064" cy="116128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ABE1D340-981B-594E-9E09-8B9A9F9C9394}"/>
                </a:ext>
              </a:extLst>
            </p:cNvPr>
            <p:cNvGrpSpPr/>
            <p:nvPr/>
          </p:nvGrpSpPr>
          <p:grpSpPr>
            <a:xfrm>
              <a:off x="1546431" y="994279"/>
              <a:ext cx="6225784" cy="1057275"/>
              <a:chOff x="1546431" y="888856"/>
              <a:chExt cx="6225784" cy="1057275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664DFB17-1EDA-28F3-D235-28289F43950D}"/>
                  </a:ext>
                </a:extLst>
              </p:cNvPr>
              <p:cNvGrpSpPr/>
              <p:nvPr/>
            </p:nvGrpSpPr>
            <p:grpSpPr>
              <a:xfrm>
                <a:off x="1546431" y="1390578"/>
                <a:ext cx="6225784" cy="555553"/>
                <a:chOff x="1414866" y="1156675"/>
                <a:chExt cx="6225784" cy="555553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FF1F6202-5357-0A4D-B83C-581514972064}"/>
                    </a:ext>
                  </a:extLst>
                </p:cNvPr>
                <p:cNvSpPr txBox="1"/>
                <p:nvPr/>
              </p:nvSpPr>
              <p:spPr>
                <a:xfrm>
                  <a:off x="6516472" y="1189008"/>
                  <a:ext cx="11241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>
                      <a:latin typeface="+mn-ea"/>
                    </a:rPr>
                    <a:t>표</a:t>
                  </a:r>
                  <a:r>
                    <a:rPr lang="ko-KR" altLang="en-US" sz="1400" dirty="0">
                      <a:latin typeface="+mn-ea"/>
                    </a:rPr>
                    <a:t>로 정리하여</a:t>
                  </a:r>
                  <a:endParaRPr lang="en-US" altLang="ko-KR" sz="1400" dirty="0">
                    <a:latin typeface="+mn-ea"/>
                  </a:endParaRPr>
                </a:p>
                <a:p>
                  <a:pPr algn="ctr"/>
                  <a:r>
                    <a:rPr lang="ko-KR" altLang="en-US" sz="1400" b="1" dirty="0">
                      <a:latin typeface="+mn-ea"/>
                    </a:rPr>
                    <a:t>가독성</a:t>
                  </a:r>
                  <a:r>
                    <a:rPr lang="ko-KR" altLang="en-US" sz="1400" dirty="0">
                      <a:latin typeface="+mn-ea"/>
                    </a:rPr>
                    <a:t> </a:t>
                  </a:r>
                  <a:r>
                    <a:rPr lang="en-US" altLang="ko-KR" sz="1400" dirty="0">
                      <a:latin typeface="+mn-ea"/>
                    </a:rPr>
                    <a:t>UP!</a:t>
                  </a:r>
                  <a:endParaRPr lang="ko-KR" altLang="en-US" sz="1400" dirty="0">
                    <a:latin typeface="+mn-ea"/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A54AF4B-53A4-4B9B-0AB7-B8D4E4FC4B95}"/>
                    </a:ext>
                  </a:extLst>
                </p:cNvPr>
                <p:cNvSpPr txBox="1"/>
                <p:nvPr/>
              </p:nvSpPr>
              <p:spPr>
                <a:xfrm>
                  <a:off x="4938935" y="1156675"/>
                  <a:ext cx="11241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>
                      <a:latin typeface="+mn-ea"/>
                    </a:rPr>
                    <a:t>만화</a:t>
                  </a:r>
                  <a:r>
                    <a:rPr lang="ko-KR" altLang="en-US" sz="1400" dirty="0">
                      <a:latin typeface="+mn-ea"/>
                    </a:rPr>
                    <a:t>로 </a:t>
                  </a:r>
                  <a:r>
                    <a:rPr lang="ko-KR" altLang="en-US" sz="1400" b="1" dirty="0">
                      <a:latin typeface="+mn-ea"/>
                    </a:rPr>
                    <a:t>쉽고</a:t>
                  </a:r>
                  <a:r>
                    <a:rPr lang="ko-KR" altLang="en-US" sz="1400" dirty="0">
                      <a:latin typeface="+mn-ea"/>
                    </a:rPr>
                    <a:t> </a:t>
                  </a:r>
                  <a:endParaRPr lang="en-US" altLang="ko-KR" sz="1400" dirty="0">
                    <a:latin typeface="+mn-ea"/>
                  </a:endParaRPr>
                </a:p>
                <a:p>
                  <a:pPr algn="ctr"/>
                  <a:r>
                    <a:rPr lang="ko-KR" altLang="en-US" sz="1400" dirty="0">
                      <a:latin typeface="+mn-ea"/>
                    </a:rPr>
                    <a:t>재미있게 표현</a:t>
                  </a: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5DD6DCD-6325-D60E-F71F-98320261E26B}"/>
                    </a:ext>
                  </a:extLst>
                </p:cNvPr>
                <p:cNvSpPr txBox="1"/>
                <p:nvPr/>
              </p:nvSpPr>
              <p:spPr>
                <a:xfrm>
                  <a:off x="3378371" y="1161552"/>
                  <a:ext cx="10248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>
                      <a:latin typeface="+mn-ea"/>
                    </a:rPr>
                    <a:t>핵심</a:t>
                  </a:r>
                  <a:r>
                    <a:rPr lang="ko-KR" altLang="en-US" sz="1400" dirty="0">
                      <a:latin typeface="+mn-ea"/>
                    </a:rPr>
                    <a:t> 내용만 </a:t>
                  </a:r>
                  <a:endParaRPr lang="en-US" altLang="ko-KR" sz="1400" dirty="0">
                    <a:latin typeface="+mn-ea"/>
                  </a:endParaRPr>
                </a:p>
                <a:p>
                  <a:pPr algn="ctr"/>
                  <a:r>
                    <a:rPr lang="ko-KR" altLang="en-US" sz="1400" dirty="0">
                      <a:latin typeface="+mn-ea"/>
                    </a:rPr>
                    <a:t>쏙쏙</a:t>
                  </a:r>
                  <a:r>
                    <a:rPr lang="en-US" altLang="ko-KR" sz="1400" dirty="0">
                      <a:latin typeface="+mn-ea"/>
                    </a:rPr>
                    <a:t>!</a:t>
                  </a:r>
                  <a:endParaRPr lang="ko-KR" altLang="en-US" sz="1400" dirty="0">
                    <a:latin typeface="+mn-ea"/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78F35A43-3CDF-44D1-E0FF-172AE4A10469}"/>
                    </a:ext>
                  </a:extLst>
                </p:cNvPr>
                <p:cNvSpPr txBox="1"/>
                <p:nvPr/>
              </p:nvSpPr>
              <p:spPr>
                <a:xfrm>
                  <a:off x="1414866" y="1172744"/>
                  <a:ext cx="15350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>
                      <a:latin typeface="+mn-ea"/>
                    </a:rPr>
                    <a:t>한 권</a:t>
                  </a:r>
                  <a:r>
                    <a:rPr lang="ko-KR" altLang="en-US" sz="1400" dirty="0">
                      <a:latin typeface="+mn-ea"/>
                    </a:rPr>
                    <a:t>으로 정리하는 </a:t>
                  </a:r>
                  <a:endParaRPr lang="en-US" altLang="ko-KR" sz="1400" dirty="0">
                    <a:latin typeface="+mn-ea"/>
                  </a:endParaRPr>
                </a:p>
                <a:p>
                  <a:pPr algn="ctr"/>
                  <a:r>
                    <a:rPr lang="ko-KR" altLang="en-US" sz="1400" dirty="0">
                      <a:latin typeface="+mn-ea"/>
                    </a:rPr>
                    <a:t>입문서</a:t>
                  </a:r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895ECA0-E58A-ACBF-7384-7C339DCC541A}"/>
                  </a:ext>
                </a:extLst>
              </p:cNvPr>
              <p:cNvGrpSpPr/>
              <p:nvPr/>
            </p:nvGrpSpPr>
            <p:grpSpPr>
              <a:xfrm>
                <a:off x="2020189" y="894772"/>
                <a:ext cx="587574" cy="479470"/>
                <a:chOff x="9853115" y="5200207"/>
                <a:chExt cx="646331" cy="527417"/>
              </a:xfrm>
            </p:grpSpPr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052C5EC-ED41-127B-2A53-39C64C3E00C3}"/>
                    </a:ext>
                  </a:extLst>
                </p:cNvPr>
                <p:cNvSpPr/>
                <p:nvPr/>
              </p:nvSpPr>
              <p:spPr>
                <a:xfrm>
                  <a:off x="9912580" y="5200207"/>
                  <a:ext cx="527417" cy="527417"/>
                </a:xfrm>
                <a:prstGeom prst="ellipse">
                  <a:avLst/>
                </a:prstGeom>
                <a:solidFill>
                  <a:srgbClr val="2E4B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39EB5710-A7DA-885A-9EA3-E5134DB251DA}"/>
                    </a:ext>
                  </a:extLst>
                </p:cNvPr>
                <p:cNvSpPr txBox="1"/>
                <p:nvPr/>
              </p:nvSpPr>
              <p:spPr>
                <a:xfrm>
                  <a:off x="9853115" y="5312124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아이콘</a:t>
                  </a:r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2AA97E60-C19A-BAF2-4576-254BC84C216C}"/>
                  </a:ext>
                </a:extLst>
              </p:cNvPr>
              <p:cNvGrpSpPr/>
              <p:nvPr/>
            </p:nvGrpSpPr>
            <p:grpSpPr>
              <a:xfrm>
                <a:off x="3739446" y="894772"/>
                <a:ext cx="587574" cy="479470"/>
                <a:chOff x="9768208" y="5198330"/>
                <a:chExt cx="646331" cy="527417"/>
              </a:xfrm>
            </p:grpSpPr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F016534-5188-56B4-6D09-8308F97F6751}"/>
                    </a:ext>
                  </a:extLst>
                </p:cNvPr>
                <p:cNvSpPr/>
                <p:nvPr/>
              </p:nvSpPr>
              <p:spPr>
                <a:xfrm>
                  <a:off x="9815707" y="5198330"/>
                  <a:ext cx="527417" cy="527417"/>
                </a:xfrm>
                <a:prstGeom prst="ellipse">
                  <a:avLst/>
                </a:prstGeom>
                <a:solidFill>
                  <a:srgbClr val="2E4B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161188B-393B-132E-8170-87EEB8A8CF8C}"/>
                    </a:ext>
                  </a:extLst>
                </p:cNvPr>
                <p:cNvSpPr txBox="1"/>
                <p:nvPr/>
              </p:nvSpPr>
              <p:spPr>
                <a:xfrm>
                  <a:off x="9768208" y="5309794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아이콘</a:t>
                  </a: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3D8E48CD-65C2-13B6-9A06-4610D2F97204}"/>
                  </a:ext>
                </a:extLst>
              </p:cNvPr>
              <p:cNvGrpSpPr/>
              <p:nvPr/>
            </p:nvGrpSpPr>
            <p:grpSpPr>
              <a:xfrm>
                <a:off x="5315280" y="914197"/>
                <a:ext cx="587574" cy="479470"/>
                <a:chOff x="9873847" y="5222027"/>
                <a:chExt cx="646331" cy="527417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6613D6-D999-2F93-34DE-22079A825545}"/>
                    </a:ext>
                  </a:extLst>
                </p:cNvPr>
                <p:cNvSpPr/>
                <p:nvPr/>
              </p:nvSpPr>
              <p:spPr>
                <a:xfrm>
                  <a:off x="9930784" y="5222027"/>
                  <a:ext cx="527417" cy="527417"/>
                </a:xfrm>
                <a:prstGeom prst="ellipse">
                  <a:avLst/>
                </a:prstGeom>
                <a:solidFill>
                  <a:srgbClr val="2E4B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F512561F-36EE-FD23-A135-B33373B7F000}"/>
                    </a:ext>
                  </a:extLst>
                </p:cNvPr>
                <p:cNvSpPr txBox="1"/>
                <p:nvPr/>
              </p:nvSpPr>
              <p:spPr>
                <a:xfrm>
                  <a:off x="9873847" y="5322568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아이콘</a:t>
                  </a:r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0D9AC540-B360-DEC2-1450-A64F309B88E7}"/>
                  </a:ext>
                </a:extLst>
              </p:cNvPr>
              <p:cNvGrpSpPr/>
              <p:nvPr/>
            </p:nvGrpSpPr>
            <p:grpSpPr>
              <a:xfrm>
                <a:off x="6967660" y="888856"/>
                <a:ext cx="587574" cy="479470"/>
                <a:chOff x="9867568" y="5186916"/>
                <a:chExt cx="646331" cy="527417"/>
              </a:xfrm>
            </p:grpSpPr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3D042D0-9F4D-468B-2C45-FCD3F0E42481}"/>
                    </a:ext>
                  </a:extLst>
                </p:cNvPr>
                <p:cNvSpPr/>
                <p:nvPr/>
              </p:nvSpPr>
              <p:spPr>
                <a:xfrm>
                  <a:off x="9903831" y="5186916"/>
                  <a:ext cx="527417" cy="527417"/>
                </a:xfrm>
                <a:prstGeom prst="ellipse">
                  <a:avLst/>
                </a:prstGeom>
                <a:solidFill>
                  <a:srgbClr val="2E4B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58F3A40-5398-8856-117B-2CEF9634A32C}"/>
                    </a:ext>
                  </a:extLst>
                </p:cNvPr>
                <p:cNvSpPr txBox="1"/>
                <p:nvPr/>
              </p:nvSpPr>
              <p:spPr>
                <a:xfrm>
                  <a:off x="9867568" y="5312125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아이콘</a:t>
                  </a:r>
                </a:p>
              </p:txBody>
            </p:sp>
          </p:grp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26E6131-6907-5C68-4818-FE69CA006271}"/>
                </a:ext>
              </a:extLst>
            </p:cNvPr>
            <p:cNvSpPr/>
            <p:nvPr/>
          </p:nvSpPr>
          <p:spPr>
            <a:xfrm>
              <a:off x="1380986" y="917059"/>
              <a:ext cx="6639064" cy="1161288"/>
            </a:xfrm>
            <a:prstGeom prst="rect">
              <a:avLst/>
            </a:prstGeom>
            <a:noFill/>
            <a:ln>
              <a:solidFill>
                <a:srgbClr val="2E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5798B5F1-2836-8BF9-5982-73EE37302A62}"/>
                </a:ext>
              </a:extLst>
            </p:cNvPr>
            <p:cNvCxnSpPr>
              <a:cxnSpLocks/>
            </p:cNvCxnSpPr>
            <p:nvPr/>
          </p:nvCxnSpPr>
          <p:spPr>
            <a:xfrm>
              <a:off x="4791837" y="917059"/>
              <a:ext cx="0" cy="1134495"/>
            </a:xfrm>
            <a:prstGeom prst="line">
              <a:avLst/>
            </a:prstGeom>
            <a:ln>
              <a:solidFill>
                <a:srgbClr val="2E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C4230F0D-4D26-BDF2-3BD3-48908EEE5DBD}"/>
                </a:ext>
              </a:extLst>
            </p:cNvPr>
            <p:cNvCxnSpPr>
              <a:cxnSpLocks/>
            </p:cNvCxnSpPr>
            <p:nvPr/>
          </p:nvCxnSpPr>
          <p:spPr>
            <a:xfrm>
              <a:off x="6374945" y="917059"/>
              <a:ext cx="0" cy="1161288"/>
            </a:xfrm>
            <a:prstGeom prst="line">
              <a:avLst/>
            </a:prstGeom>
            <a:ln>
              <a:solidFill>
                <a:srgbClr val="2E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800BC428-CFB6-A35A-151F-27AAE23C5412}"/>
                </a:ext>
              </a:extLst>
            </p:cNvPr>
            <p:cNvCxnSpPr>
              <a:cxnSpLocks/>
            </p:cNvCxnSpPr>
            <p:nvPr/>
          </p:nvCxnSpPr>
          <p:spPr>
            <a:xfrm>
              <a:off x="3202110" y="917059"/>
              <a:ext cx="0" cy="1134495"/>
            </a:xfrm>
            <a:prstGeom prst="line">
              <a:avLst/>
            </a:prstGeom>
            <a:ln>
              <a:solidFill>
                <a:srgbClr val="2E4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8" name="그림 137">
            <a:extLst>
              <a:ext uri="{FF2B5EF4-FFF2-40B4-BE49-F238E27FC236}">
                <a16:creationId xmlns:a16="http://schemas.microsoft.com/office/drawing/2014/main" id="{CE263C9D-9118-88C7-591A-2AD66FE50E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4" t="2087"/>
          <a:stretch/>
        </p:blipFill>
        <p:spPr>
          <a:xfrm>
            <a:off x="426520" y="2898694"/>
            <a:ext cx="1708232" cy="2415345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1AE7131D-76BA-647F-95D2-BB56625CD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9115" y="2947687"/>
            <a:ext cx="1643970" cy="2339044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1F85ECD6-1D62-64DD-3E77-4E31F8F0E95E}"/>
              </a:ext>
            </a:extLst>
          </p:cNvPr>
          <p:cNvSpPr txBox="1"/>
          <p:nvPr/>
        </p:nvSpPr>
        <p:spPr>
          <a:xfrm>
            <a:off x="9537196" y="3675239"/>
            <a:ext cx="1665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&lt;pdf </a:t>
            </a:r>
            <a:r>
              <a:rPr lang="ko-KR" altLang="en-US" sz="1050" dirty="0"/>
              <a:t>이미지 사용 위치</a:t>
            </a:r>
            <a:r>
              <a:rPr lang="en-US" altLang="ko-KR" sz="1050" dirty="0"/>
              <a:t>&gt;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050" dirty="0"/>
              <a:t>71p</a:t>
            </a:r>
          </a:p>
          <a:p>
            <a:pPr marL="342900" indent="-342900">
              <a:buAutoNum type="arabicPeriod"/>
            </a:pPr>
            <a:r>
              <a:rPr lang="en-US" altLang="ko-KR" sz="1050" dirty="0"/>
              <a:t>135p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050" dirty="0"/>
              <a:t>150-151p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C89F2ECD-994D-DD26-56D5-CB779A054E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4"/>
          <a:stretch/>
        </p:blipFill>
        <p:spPr>
          <a:xfrm>
            <a:off x="359722" y="1162732"/>
            <a:ext cx="3461199" cy="1189943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5ACC9CE7-788B-D258-4BDF-A507AB79C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54" t="29688" r="1461" b="37268"/>
          <a:stretch/>
        </p:blipFill>
        <p:spPr>
          <a:xfrm>
            <a:off x="359722" y="3477880"/>
            <a:ext cx="2005455" cy="999143"/>
          </a:xfrm>
          <a:prstGeom prst="rect">
            <a:avLst/>
          </a:prstGeom>
          <a:ln w="38100">
            <a:solidFill>
              <a:srgbClr val="D2436D"/>
            </a:solidFill>
          </a:ln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6B3657D3-97D3-FA12-5257-8C40BD4863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525" t="9825" r="12951" b="9479"/>
          <a:stretch/>
        </p:blipFill>
        <p:spPr>
          <a:xfrm>
            <a:off x="1438790" y="1213744"/>
            <a:ext cx="2333281" cy="1166056"/>
          </a:xfrm>
          <a:prstGeom prst="rect">
            <a:avLst/>
          </a:prstGeom>
          <a:ln w="38100">
            <a:solidFill>
              <a:srgbClr val="D2436D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122576-F18F-8715-275E-24F878E38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7513" y="1776968"/>
            <a:ext cx="2667243" cy="2806837"/>
          </a:xfrm>
          <a:prstGeom prst="rect">
            <a:avLst/>
          </a:prstGeom>
        </p:spPr>
      </p:pic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36AB700D-C3DA-1A5D-9B68-D5FD58042C2A}"/>
              </a:ext>
            </a:extLst>
          </p:cNvPr>
          <p:cNvCxnSpPr>
            <a:cxnSpLocks/>
          </p:cNvCxnSpPr>
          <p:nvPr/>
        </p:nvCxnSpPr>
        <p:spPr>
          <a:xfrm>
            <a:off x="5612047" y="2671357"/>
            <a:ext cx="755466" cy="437222"/>
          </a:xfrm>
          <a:prstGeom prst="bentConnector3">
            <a:avLst/>
          </a:prstGeom>
          <a:ln>
            <a:solidFill>
              <a:srgbClr val="2E4B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1EB08C5-EB20-B9AE-C062-ADB4E43CED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38" t="11946" r="2523" b="66601"/>
          <a:stretch/>
        </p:blipFill>
        <p:spPr>
          <a:xfrm>
            <a:off x="6199443" y="2151226"/>
            <a:ext cx="2850130" cy="689365"/>
          </a:xfrm>
          <a:prstGeom prst="rect">
            <a:avLst/>
          </a:prstGeom>
          <a:ln w="38100">
            <a:solidFill>
              <a:srgbClr val="D2436D"/>
            </a:solidFill>
          </a:ln>
        </p:spPr>
      </p:pic>
    </p:spTree>
    <p:extLst>
      <p:ext uri="{BB962C8B-B14F-4D97-AF65-F5344CB8AC3E}">
        <p14:creationId xmlns:p14="http://schemas.microsoft.com/office/powerpoint/2010/main" val="323321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ECA8B81-0232-7B0A-83B2-013AE487FCF4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E7A049F-FA7A-A55F-2895-90B4248C40DD}"/>
              </a:ext>
            </a:extLst>
          </p:cNvPr>
          <p:cNvSpPr/>
          <p:nvPr/>
        </p:nvSpPr>
        <p:spPr>
          <a:xfrm>
            <a:off x="2439562" y="1463403"/>
            <a:ext cx="4632614" cy="350912"/>
          </a:xfrm>
          <a:prstGeom prst="roundRect">
            <a:avLst/>
          </a:prstGeom>
          <a:solidFill>
            <a:srgbClr val="ECD8C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749352-F0E2-B38F-69CB-C31AA9B7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" t="-355" r="21910"/>
          <a:stretch/>
        </p:blipFill>
        <p:spPr>
          <a:xfrm>
            <a:off x="4846880" y="3702878"/>
            <a:ext cx="4093431" cy="2266855"/>
          </a:xfrm>
          <a:prstGeom prst="rect">
            <a:avLst/>
          </a:prstGeom>
        </p:spPr>
      </p:pic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8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97878"/>
              </p:ext>
            </p:extLst>
          </p:nvPr>
        </p:nvGraphicFramePr>
        <p:xfrm>
          <a:off x="9430473" y="1"/>
          <a:ext cx="2761527" cy="2508487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ko-KR" altLang="en-US" sz="800" dirty="0">
                          <a:latin typeface="+mn-ea"/>
                        </a:rPr>
                        <a:t>신광은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강좌</a:t>
                      </a:r>
                      <a:r>
                        <a:rPr lang="en-US" altLang="ko-KR" sz="800" dirty="0">
                          <a:latin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</a:rPr>
                        <a:t>강의 코드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[</a:t>
                      </a:r>
                      <a:r>
                        <a:rPr lang="ko-KR" altLang="en-US" sz="800" dirty="0">
                          <a:latin typeface="+mn-ea"/>
                        </a:rPr>
                        <a:t>입문</a:t>
                      </a:r>
                      <a:r>
                        <a:rPr lang="en-US" altLang="ko-KR" sz="800" dirty="0">
                          <a:latin typeface="+mn-ea"/>
                        </a:rPr>
                        <a:t>] </a:t>
                      </a:r>
                      <a:r>
                        <a:rPr lang="ko-KR" altLang="en-US" sz="800" dirty="0">
                          <a:latin typeface="+mn-ea"/>
                        </a:rPr>
                        <a:t>신광은의 형사법 기초 입문 강의 </a:t>
                      </a:r>
                      <a:r>
                        <a:rPr lang="en-US" altLang="ko-KR" sz="800" dirty="0">
                          <a:latin typeface="+mn-ea"/>
                        </a:rPr>
                        <a:t>– 5</a:t>
                      </a:r>
                      <a:r>
                        <a:rPr lang="ko-KR" altLang="en-US" sz="800" dirty="0">
                          <a:latin typeface="+mn-ea"/>
                        </a:rPr>
                        <a:t>강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ONC2306151004584 / V4175489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장정훈</a:t>
                      </a:r>
                      <a:r>
                        <a:rPr lang="en-US" altLang="ko-KR" sz="800" dirty="0">
                          <a:latin typeface="+mn-ea"/>
                        </a:rPr>
                        <a:t>T </a:t>
                      </a:r>
                      <a:r>
                        <a:rPr lang="ko-KR" altLang="en-US" sz="800" dirty="0">
                          <a:latin typeface="+mn-ea"/>
                        </a:rPr>
                        <a:t>강좌</a:t>
                      </a:r>
                      <a:r>
                        <a:rPr lang="en-US" altLang="ko-KR" sz="800" dirty="0">
                          <a:latin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</a:rPr>
                        <a:t>강의 코드</a:t>
                      </a:r>
                      <a:br>
                        <a:rPr lang="en-US" altLang="ko-KR" sz="800" dirty="0">
                          <a:latin typeface="+mn-ea"/>
                        </a:rPr>
                      </a:br>
                      <a:r>
                        <a:rPr lang="ko-KR" altLang="en-US" sz="800" dirty="0">
                          <a:latin typeface="+mn-ea"/>
                        </a:rPr>
                        <a:t>입문</a:t>
                      </a:r>
                      <a:r>
                        <a:rPr lang="en-US" altLang="ko-KR" sz="800" dirty="0">
                          <a:latin typeface="+mn-ea"/>
                        </a:rPr>
                        <a:t>] </a:t>
                      </a:r>
                      <a:r>
                        <a:rPr lang="ko-KR" altLang="en-US" sz="800" dirty="0">
                          <a:latin typeface="+mn-ea"/>
                        </a:rPr>
                        <a:t>장정훈의 경찰학 기초 입문 강의 </a:t>
                      </a:r>
                      <a:r>
                        <a:rPr lang="en-US" altLang="ko-KR" sz="800" dirty="0">
                          <a:latin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</a:rPr>
                        <a:t>강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ONC2306151014237 / V6102423</a:t>
                      </a: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3685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1799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vl="0" algn="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0924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A6741C8-78EE-9B19-CFF3-33C258A505EC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CB54E-3E78-AF37-CA49-651A79118C00}"/>
              </a:ext>
            </a:extLst>
          </p:cNvPr>
          <p:cNvSpPr txBox="1"/>
          <p:nvPr/>
        </p:nvSpPr>
        <p:spPr>
          <a:xfrm>
            <a:off x="2056251" y="889658"/>
            <a:ext cx="5534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프리스쿨</a:t>
            </a:r>
            <a:r>
              <a:rPr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입문 강의 맛보기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4AA3FC-A2B2-CCCB-8FCD-CE9B4316F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385" y="2615763"/>
            <a:ext cx="2670615" cy="12008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E93D31-2010-392F-1020-64B3E479E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" r="150"/>
          <a:stretch/>
        </p:blipFill>
        <p:spPr>
          <a:xfrm>
            <a:off x="418085" y="3694436"/>
            <a:ext cx="4104635" cy="22771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C93DC4-64C2-E2C6-EE99-CA6B87B9F079}"/>
              </a:ext>
            </a:extLst>
          </p:cNvPr>
          <p:cNvSpPr/>
          <p:nvPr/>
        </p:nvSpPr>
        <p:spPr>
          <a:xfrm>
            <a:off x="401680" y="3692538"/>
            <a:ext cx="4119509" cy="227719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E32CCA-5D53-CCC5-EA68-D055AFF3F4A5}"/>
              </a:ext>
            </a:extLst>
          </p:cNvPr>
          <p:cNvSpPr/>
          <p:nvPr/>
        </p:nvSpPr>
        <p:spPr>
          <a:xfrm>
            <a:off x="4833840" y="3694434"/>
            <a:ext cx="4119509" cy="227719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51E0FAD-A22C-62DD-7E24-6301331DB6EC}"/>
              </a:ext>
            </a:extLst>
          </p:cNvPr>
          <p:cNvGrpSpPr/>
          <p:nvPr/>
        </p:nvGrpSpPr>
        <p:grpSpPr>
          <a:xfrm>
            <a:off x="4970303" y="5406571"/>
            <a:ext cx="420379" cy="420379"/>
            <a:chOff x="6096000" y="5191125"/>
            <a:chExt cx="819201" cy="81920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9B06B3A-24B4-11C3-CD04-F5F2AB483915}"/>
                </a:ext>
              </a:extLst>
            </p:cNvPr>
            <p:cNvSpPr/>
            <p:nvPr/>
          </p:nvSpPr>
          <p:spPr>
            <a:xfrm>
              <a:off x="6096000" y="5191125"/>
              <a:ext cx="819201" cy="819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6F9A0BF7-4327-F51E-BF8C-9807808DDA64}"/>
                </a:ext>
              </a:extLst>
            </p:cNvPr>
            <p:cNvSpPr/>
            <p:nvPr/>
          </p:nvSpPr>
          <p:spPr>
            <a:xfrm rot="5400000">
              <a:off x="6324891" y="5391886"/>
              <a:ext cx="548204" cy="417679"/>
            </a:xfrm>
            <a:prstGeom prst="triangle">
              <a:avLst>
                <a:gd name="adj" fmla="val 4860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1CC821-C351-5CE3-720D-85E1CB97200F}"/>
              </a:ext>
            </a:extLst>
          </p:cNvPr>
          <p:cNvSpPr txBox="1"/>
          <p:nvPr/>
        </p:nvSpPr>
        <p:spPr>
          <a:xfrm>
            <a:off x="441810" y="3808280"/>
            <a:ext cx="278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신광은 교수님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입문강의 맛보기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34D0A-5F44-566C-064A-885B9EF99243}"/>
              </a:ext>
            </a:extLst>
          </p:cNvPr>
          <p:cNvSpPr txBox="1"/>
          <p:nvPr/>
        </p:nvSpPr>
        <p:spPr>
          <a:xfrm>
            <a:off x="4823264" y="3798794"/>
            <a:ext cx="278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장정훈 교수님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입문강의 맛보기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D03456A-38EE-9DB7-A19E-8FAAD7AAB195}"/>
              </a:ext>
            </a:extLst>
          </p:cNvPr>
          <p:cNvGrpSpPr/>
          <p:nvPr/>
        </p:nvGrpSpPr>
        <p:grpSpPr>
          <a:xfrm>
            <a:off x="565063" y="5384465"/>
            <a:ext cx="420379" cy="420379"/>
            <a:chOff x="6096000" y="5191125"/>
            <a:chExt cx="819201" cy="819201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251A787-1303-D132-7A7C-00AFB782C95A}"/>
                </a:ext>
              </a:extLst>
            </p:cNvPr>
            <p:cNvSpPr/>
            <p:nvPr/>
          </p:nvSpPr>
          <p:spPr>
            <a:xfrm>
              <a:off x="6096000" y="5191125"/>
              <a:ext cx="819201" cy="819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2BD56D0A-FFA3-0D06-2B78-900818F86EB6}"/>
                </a:ext>
              </a:extLst>
            </p:cNvPr>
            <p:cNvSpPr/>
            <p:nvPr/>
          </p:nvSpPr>
          <p:spPr>
            <a:xfrm rot="5400000">
              <a:off x="6324891" y="5391886"/>
              <a:ext cx="548204" cy="417679"/>
            </a:xfrm>
            <a:prstGeom prst="triangle">
              <a:avLst>
                <a:gd name="adj" fmla="val 4860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66D673F-859B-158D-E240-40B801C47D09}"/>
              </a:ext>
            </a:extLst>
          </p:cNvPr>
          <p:cNvSpPr txBox="1"/>
          <p:nvPr/>
        </p:nvSpPr>
        <p:spPr>
          <a:xfrm>
            <a:off x="2624521" y="530764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법린이도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이해하는 가장 쉬운 입문 강의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71D208B-5BFC-3939-C8E6-C227198FF1A6}"/>
              </a:ext>
            </a:extLst>
          </p:cNvPr>
          <p:cNvGrpSpPr/>
          <p:nvPr/>
        </p:nvGrpSpPr>
        <p:grpSpPr>
          <a:xfrm>
            <a:off x="6302949" y="2239520"/>
            <a:ext cx="2650400" cy="1097413"/>
            <a:chOff x="6302949" y="4903334"/>
            <a:chExt cx="2650400" cy="1097413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0D9A87C-F87A-0059-F573-1DAAB41C780A}"/>
                </a:ext>
              </a:extLst>
            </p:cNvPr>
            <p:cNvSpPr/>
            <p:nvPr/>
          </p:nvSpPr>
          <p:spPr>
            <a:xfrm>
              <a:off x="6302949" y="5031861"/>
              <a:ext cx="2650400" cy="968886"/>
            </a:xfrm>
            <a:prstGeom prst="roundRect">
              <a:avLst/>
            </a:prstGeom>
            <a:noFill/>
            <a:ln w="19050">
              <a:solidFill>
                <a:srgbClr val="2E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4C609D-D756-38A4-3F99-BD204FA67D91}"/>
                </a:ext>
              </a:extLst>
            </p:cNvPr>
            <p:cNvSpPr txBox="1"/>
            <p:nvPr/>
          </p:nvSpPr>
          <p:spPr>
            <a:xfrm>
              <a:off x="6401695" y="5283630"/>
              <a:ext cx="24529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짧은 강의수로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단기간에 빠른 수강 가능</a:t>
              </a:r>
              <a:endParaRPr lang="en-US" altLang="ko-KR" sz="1600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7CEDE686-2759-A9D0-8091-3725528DBE12}"/>
                </a:ext>
              </a:extLst>
            </p:cNvPr>
            <p:cNvSpPr/>
            <p:nvPr/>
          </p:nvSpPr>
          <p:spPr>
            <a:xfrm>
              <a:off x="6903920" y="4903334"/>
              <a:ext cx="1448457" cy="292388"/>
            </a:xfrm>
            <a:prstGeom prst="roundRect">
              <a:avLst/>
            </a:prstGeom>
            <a:solidFill>
              <a:srgbClr val="2E4B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Point 03</a:t>
              </a:r>
              <a:endPara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BE6286A-CA36-99DB-C763-7404A3C6CBE1}"/>
              </a:ext>
            </a:extLst>
          </p:cNvPr>
          <p:cNvGrpSpPr/>
          <p:nvPr/>
        </p:nvGrpSpPr>
        <p:grpSpPr>
          <a:xfrm>
            <a:off x="3430670" y="2235467"/>
            <a:ext cx="2650400" cy="1097413"/>
            <a:chOff x="3573927" y="4903337"/>
            <a:chExt cx="2650400" cy="1097413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326D1E8-4799-FCF4-948C-4E5C6078F9D2}"/>
                </a:ext>
              </a:extLst>
            </p:cNvPr>
            <p:cNvSpPr/>
            <p:nvPr/>
          </p:nvSpPr>
          <p:spPr>
            <a:xfrm>
              <a:off x="3573927" y="5031864"/>
              <a:ext cx="2650400" cy="968886"/>
            </a:xfrm>
            <a:prstGeom prst="roundRect">
              <a:avLst/>
            </a:prstGeom>
            <a:noFill/>
            <a:ln w="19050">
              <a:solidFill>
                <a:srgbClr val="2E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7F8A3E-31B3-032B-284F-B9D18054FE48}"/>
                </a:ext>
              </a:extLst>
            </p:cNvPr>
            <p:cNvSpPr txBox="1"/>
            <p:nvPr/>
          </p:nvSpPr>
          <p:spPr>
            <a:xfrm>
              <a:off x="3775264" y="5283633"/>
              <a:ext cx="2247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앞으로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출제될 개념과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최근 시험 트렌드 반영</a:t>
              </a:r>
              <a:endParaRPr lang="en-US" altLang="ko-KR" sz="1600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6BF32CD-02E4-5C50-7764-5A55B8A50E1B}"/>
                </a:ext>
              </a:extLst>
            </p:cNvPr>
            <p:cNvSpPr/>
            <p:nvPr/>
          </p:nvSpPr>
          <p:spPr>
            <a:xfrm>
              <a:off x="4174898" y="4903337"/>
              <a:ext cx="1448457" cy="292388"/>
            </a:xfrm>
            <a:prstGeom prst="roundRect">
              <a:avLst/>
            </a:prstGeom>
            <a:solidFill>
              <a:srgbClr val="2E4B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Point 02</a:t>
              </a:r>
              <a:endPara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0504347-6200-3957-85DC-C2407772C8F8}"/>
              </a:ext>
            </a:extLst>
          </p:cNvPr>
          <p:cNvGrpSpPr/>
          <p:nvPr/>
        </p:nvGrpSpPr>
        <p:grpSpPr>
          <a:xfrm>
            <a:off x="558391" y="2239523"/>
            <a:ext cx="2650400" cy="1093357"/>
            <a:chOff x="558391" y="4903337"/>
            <a:chExt cx="2650400" cy="10933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47CD85-60F1-95C9-92D5-009600523BD2}"/>
                </a:ext>
              </a:extLst>
            </p:cNvPr>
            <p:cNvSpPr txBox="1"/>
            <p:nvPr/>
          </p:nvSpPr>
          <p:spPr>
            <a:xfrm>
              <a:off x="642360" y="5251408"/>
              <a:ext cx="2525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쉬운 용어 정리 및 수준에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맞는 학습 방향성 제시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0851960-962C-7A05-9C28-A78C16AADCB9}"/>
                </a:ext>
              </a:extLst>
            </p:cNvPr>
            <p:cNvSpPr/>
            <p:nvPr/>
          </p:nvSpPr>
          <p:spPr>
            <a:xfrm>
              <a:off x="558391" y="5027808"/>
              <a:ext cx="2650400" cy="968886"/>
            </a:xfrm>
            <a:prstGeom prst="roundRect">
              <a:avLst/>
            </a:prstGeom>
            <a:noFill/>
            <a:ln w="19050">
              <a:solidFill>
                <a:srgbClr val="2E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0590E955-69BA-439E-2836-21B243B4EC85}"/>
                </a:ext>
              </a:extLst>
            </p:cNvPr>
            <p:cNvSpPr/>
            <p:nvPr/>
          </p:nvSpPr>
          <p:spPr>
            <a:xfrm>
              <a:off x="1121287" y="4903337"/>
              <a:ext cx="1448457" cy="292388"/>
            </a:xfrm>
            <a:prstGeom prst="roundRect">
              <a:avLst/>
            </a:prstGeom>
            <a:solidFill>
              <a:srgbClr val="2E4B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Point 01</a:t>
              </a:r>
              <a:endPara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D0C04C9-B7CB-63A8-8242-DAFC09ED8B4B}"/>
              </a:ext>
            </a:extLst>
          </p:cNvPr>
          <p:cNvSpPr txBox="1"/>
          <p:nvPr/>
        </p:nvSpPr>
        <p:spPr>
          <a:xfrm>
            <a:off x="2533946" y="1482947"/>
            <a:ext cx="444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입문서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함께 보면 누구나 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쉽게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이해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할 수 있습니다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DBFBE2-B705-D2E1-5B4D-8BCB45DE1416}"/>
              </a:ext>
            </a:extLst>
          </p:cNvPr>
          <p:cNvSpPr txBox="1"/>
          <p:nvPr/>
        </p:nvSpPr>
        <p:spPr>
          <a:xfrm>
            <a:off x="114605" y="3551303"/>
            <a:ext cx="34176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54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33" name="Group 87">
            <a:extLst>
              <a:ext uri="{FF2B5EF4-FFF2-40B4-BE49-F238E27FC236}">
                <a16:creationId xmlns:a16="http://schemas.microsoft.com/office/drawing/2014/main" id="{3A424C87-CEAA-CF9D-0995-13B63C63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990665"/>
              </p:ext>
            </p:extLst>
          </p:nvPr>
        </p:nvGraphicFramePr>
        <p:xfrm>
          <a:off x="9430473" y="1"/>
          <a:ext cx="2761527" cy="5393492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- 50</a:t>
                      </a:r>
                      <a:r>
                        <a:rPr lang="ko-KR" altLang="en-US" sz="800" dirty="0">
                          <a:latin typeface="+mn-ea"/>
                        </a:rPr>
                        <a:t>명 </a:t>
                      </a:r>
                      <a:r>
                        <a:rPr lang="ko-KR" altLang="en-US" sz="800" dirty="0" err="1">
                          <a:latin typeface="+mn-ea"/>
                        </a:rPr>
                        <a:t>카운팅</a:t>
                      </a:r>
                      <a:r>
                        <a:rPr lang="ko-KR" altLang="en-US" sz="800" dirty="0">
                          <a:latin typeface="+mn-ea"/>
                        </a:rPr>
                        <a:t> 설정 </a:t>
                      </a:r>
                      <a:r>
                        <a:rPr lang="en-US" altLang="ko-KR" sz="800" dirty="0">
                          <a:latin typeface="+mn-ea"/>
                        </a:rPr>
                        <a:t>= </a:t>
                      </a:r>
                      <a:r>
                        <a:rPr lang="ko-KR" altLang="en-US" sz="800" dirty="0">
                          <a:latin typeface="+mn-ea"/>
                        </a:rPr>
                        <a:t>실시간으로 신청하는 인원 수로 </a:t>
                      </a:r>
                      <a:r>
                        <a:rPr lang="ko-KR" altLang="en-US" sz="800" dirty="0" err="1">
                          <a:latin typeface="+mn-ea"/>
                        </a:rPr>
                        <a:t>카운팅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 err="1">
                          <a:latin typeface="+mn-ea"/>
                        </a:rPr>
                        <a:t>요청드립니다</a:t>
                      </a:r>
                      <a:r>
                        <a:rPr lang="en-US" altLang="ko-KR" sz="800" dirty="0">
                          <a:latin typeface="+mn-ea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</a:rPr>
                        <a:t>( ※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+mn-ea"/>
                        </a:rPr>
                        <a:t>하루에 신청 인원이 다 차지 않더라도 자정 기준 선착순 마감 처리 요청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+mn-ea"/>
                        </a:rPr>
                        <a:t>)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- </a:t>
                      </a:r>
                      <a:r>
                        <a:rPr lang="ko-KR" altLang="en-US" sz="800" dirty="0">
                          <a:latin typeface="+mn-ea"/>
                        </a:rPr>
                        <a:t>선착순 마감 시 자동으로</a:t>
                      </a:r>
                      <a:br>
                        <a:rPr lang="en-US" altLang="ko-KR" sz="800" dirty="0">
                          <a:latin typeface="+mn-ea"/>
                        </a:rPr>
                      </a:br>
                      <a:r>
                        <a:rPr lang="ko-KR" altLang="en-US" sz="800" dirty="0">
                          <a:latin typeface="+mn-ea"/>
                        </a:rPr>
                        <a:t>마감 딱지 붙게 작업 부탁드립니다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1550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조건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1: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로그인 상태</a:t>
                      </a: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조건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2: ID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당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회 신청</a:t>
                      </a: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신청 버튼 클릭 시 장바구니 결제창으로 이동</a:t>
                      </a: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교재 코드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B0477862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무료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비노출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판매중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장바구니에서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일 지난 후에도 미결제 시 삭제 요청 및 </a:t>
                      </a:r>
                      <a:r>
                        <a:rPr lang="ko-KR" altLang="en-US" sz="800" b="0" dirty="0" err="1">
                          <a:latin typeface="맑은 고딕" panose="020B0503020000020004" pitchFamily="50" charset="-127"/>
                          <a:ea typeface="+mn-ea"/>
                        </a:rPr>
                        <a:t>재참여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 불가</a:t>
                      </a: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(ex. 1/22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장바구니 지급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미결제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-&gt; 1/25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오전 혹은 자정 기준 장바구니에서 삭제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_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신청 데이터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저장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이벤트 페이지 관리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신청목록에 추가</a:t>
                      </a: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인증목록명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: (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경찰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입문서 배포 이벤트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(1/18)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목록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전체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입문서 신청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소문내기</a:t>
                      </a: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맑은 고딕" panose="020B0503020000020004" pitchFamily="50" charset="-127"/>
                          <a:ea typeface="+mn-ea"/>
                        </a:rPr>
                        <a:t>50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+mn-ea"/>
                        </a:rPr>
                        <a:t>명 마감 시 </a:t>
                      </a:r>
                      <a:r>
                        <a:rPr lang="ko-KR" altLang="en-US" sz="800" b="1" dirty="0" err="1">
                          <a:latin typeface="맑은 고딕" panose="020B0503020000020004" pitchFamily="50" charset="-127"/>
                          <a:ea typeface="+mn-ea"/>
                        </a:rPr>
                        <a:t>알럿창</a:t>
                      </a:r>
                      <a:endParaRPr lang="en-US" altLang="ko-KR" sz="800" b="1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* ~1/21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[</a:t>
                      </a:r>
                      <a:r>
                        <a:rPr lang="ko-KR" altLang="en-US" sz="800" b="0" dirty="0" err="1">
                          <a:latin typeface="맑은 고딕" panose="020B0503020000020004" pitchFamily="50" charset="-127"/>
                          <a:ea typeface="+mn-ea"/>
                        </a:rPr>
                        <a:t>알럿창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]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이벤트 기간이 아닙니다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. 1/22(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부터 신청해 주세요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:)</a:t>
                      </a: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* 1/22~1/25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[</a:t>
                      </a:r>
                      <a:r>
                        <a:rPr lang="ko-KR" altLang="en-US" sz="800" b="0" dirty="0" err="1">
                          <a:latin typeface="맑은 고딕" panose="020B0503020000020004" pitchFamily="50" charset="-127"/>
                          <a:ea typeface="+mn-ea"/>
                        </a:rPr>
                        <a:t>알럿창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]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선착순 입문서 무료 받기 신청이 마감되었습니다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내일 다시 신청해 주세요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:)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* 1/26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[</a:t>
                      </a:r>
                      <a:r>
                        <a:rPr lang="ko-KR" altLang="en-US" sz="800" b="0" dirty="0" err="1"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알럿창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선착순 입문서 무료 받기 신청이 마감되었습니다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+mn-ea"/>
                        </a:rPr>
                        <a:t>아쉽지만 다음 이벤트에서 만나요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:)</a:t>
                      </a: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4368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07FD1-E8B1-CD94-66FB-F9D95D2F09F9}"/>
              </a:ext>
            </a:extLst>
          </p:cNvPr>
          <p:cNvSpPr txBox="1"/>
          <p:nvPr/>
        </p:nvSpPr>
        <p:spPr>
          <a:xfrm>
            <a:off x="3124658" y="727997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법린이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도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이해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하는 가장 </a:t>
            </a:r>
            <a:r>
              <a:rPr lang="ko-KR" altLang="en-US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쉬운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52D83-8010-9D17-64D4-0B38529630FD}"/>
              </a:ext>
            </a:extLst>
          </p:cNvPr>
          <p:cNvSpPr txBox="1"/>
          <p:nvPr/>
        </p:nvSpPr>
        <p:spPr>
          <a:xfrm>
            <a:off x="2313162" y="1069674"/>
            <a:ext cx="492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미래인재 경찰 </a:t>
            </a:r>
            <a:r>
              <a:rPr lang="ko-KR" altLang="en-US" sz="2400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입문서</a:t>
            </a:r>
            <a:endParaRPr lang="en-US" altLang="ko-KR" sz="2400" b="1" dirty="0">
              <a:solidFill>
                <a:srgbClr val="2E4B6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2E4B6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선착순</a:t>
            </a: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무료 배포 이벤트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E2AD3F-9A96-D8EC-8B5D-BC32440B5C17}"/>
              </a:ext>
            </a:extLst>
          </p:cNvPr>
          <p:cNvGrpSpPr/>
          <p:nvPr/>
        </p:nvGrpSpPr>
        <p:grpSpPr>
          <a:xfrm>
            <a:off x="3307779" y="3325206"/>
            <a:ext cx="1842717" cy="1538175"/>
            <a:chOff x="3086755" y="978297"/>
            <a:chExt cx="2401349" cy="2004483"/>
          </a:xfrm>
        </p:grpSpPr>
        <p:pic>
          <p:nvPicPr>
            <p:cNvPr id="19" name="Picture 22" descr="아이맥 컴퓨터 애플 - Pixabay의 무료 이미지 - Pixabay">
              <a:extLst>
                <a:ext uri="{FF2B5EF4-FFF2-40B4-BE49-F238E27FC236}">
                  <a16:creationId xmlns:a16="http://schemas.microsoft.com/office/drawing/2014/main" id="{61047F02-76ED-CE07-9593-B077DC443B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26" t="12551" r="15459" b="6595"/>
            <a:stretch/>
          </p:blipFill>
          <p:spPr bwMode="auto">
            <a:xfrm>
              <a:off x="3086755" y="978297"/>
              <a:ext cx="2401349" cy="200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9F93BA9-F276-54EA-E97C-F8536782D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6" r="150"/>
            <a:stretch/>
          </p:blipFill>
          <p:spPr>
            <a:xfrm>
              <a:off x="3123896" y="1057480"/>
              <a:ext cx="2316796" cy="1257690"/>
            </a:xfrm>
            <a:prstGeom prst="rect">
              <a:avLst/>
            </a:prstGeom>
            <a:scene3d>
              <a:camera prst="perspectiveFront"/>
              <a:lightRig rig="threePt" dir="t"/>
            </a:scene3d>
            <a:sp3d z="-273050"/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5986B4-59C3-F01F-B622-7784AFE9FB9A}"/>
              </a:ext>
            </a:extLst>
          </p:cNvPr>
          <p:cNvSpPr/>
          <p:nvPr/>
        </p:nvSpPr>
        <p:spPr>
          <a:xfrm>
            <a:off x="643356" y="4869052"/>
            <a:ext cx="1613599" cy="909801"/>
          </a:xfrm>
          <a:prstGeom prst="roundRect">
            <a:avLst/>
          </a:prstGeom>
          <a:noFill/>
          <a:ln w="19050">
            <a:solidFill>
              <a:srgbClr val="2E4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861862-7D48-87FD-445D-6520D367CC8B}"/>
              </a:ext>
            </a:extLst>
          </p:cNvPr>
          <p:cNvSpPr/>
          <p:nvPr/>
        </p:nvSpPr>
        <p:spPr>
          <a:xfrm>
            <a:off x="2255161" y="4869052"/>
            <a:ext cx="1613599" cy="909801"/>
          </a:xfrm>
          <a:prstGeom prst="roundRect">
            <a:avLst/>
          </a:prstGeom>
          <a:noFill/>
          <a:ln w="19050">
            <a:solidFill>
              <a:srgbClr val="2E4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4C3F28-ABFA-FB8D-E655-DB930BEA1D77}"/>
              </a:ext>
            </a:extLst>
          </p:cNvPr>
          <p:cNvSpPr/>
          <p:nvPr/>
        </p:nvSpPr>
        <p:spPr>
          <a:xfrm>
            <a:off x="3880023" y="4869052"/>
            <a:ext cx="1613599" cy="909801"/>
          </a:xfrm>
          <a:prstGeom prst="roundRect">
            <a:avLst/>
          </a:prstGeom>
          <a:noFill/>
          <a:ln w="19050">
            <a:solidFill>
              <a:srgbClr val="2E4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360E074-065D-30B6-982C-EA6C9B940B2C}"/>
              </a:ext>
            </a:extLst>
          </p:cNvPr>
          <p:cNvSpPr/>
          <p:nvPr/>
        </p:nvSpPr>
        <p:spPr>
          <a:xfrm>
            <a:off x="5481710" y="4869052"/>
            <a:ext cx="1613599" cy="909801"/>
          </a:xfrm>
          <a:prstGeom prst="roundRect">
            <a:avLst/>
          </a:prstGeom>
          <a:noFill/>
          <a:ln w="19050">
            <a:solidFill>
              <a:srgbClr val="2E4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A36DF59-41E9-BB35-E070-26BEC431071E}"/>
              </a:ext>
            </a:extLst>
          </p:cNvPr>
          <p:cNvSpPr/>
          <p:nvPr/>
        </p:nvSpPr>
        <p:spPr>
          <a:xfrm>
            <a:off x="7111331" y="4869052"/>
            <a:ext cx="1613599" cy="909801"/>
          </a:xfrm>
          <a:prstGeom prst="roundRect">
            <a:avLst/>
          </a:prstGeom>
          <a:noFill/>
          <a:ln w="19050">
            <a:solidFill>
              <a:srgbClr val="2E4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E90DDA-D550-2E80-6187-76FCD3121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982">
            <a:off x="5113468" y="2528312"/>
            <a:ext cx="1701393" cy="2274306"/>
          </a:xfrm>
          <a:prstGeom prst="rect">
            <a:avLst/>
          </a:prstGeom>
          <a:ln>
            <a:noFill/>
          </a:ln>
          <a:effectLst>
            <a:reflection stA="30000" endPos="11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BB1B55C7-BD51-6C1B-E7DF-D62D710E5229}"/>
              </a:ext>
            </a:extLst>
          </p:cNvPr>
          <p:cNvGrpSpPr/>
          <p:nvPr/>
        </p:nvGrpSpPr>
        <p:grpSpPr>
          <a:xfrm>
            <a:off x="3228975" y="6034319"/>
            <a:ext cx="3267075" cy="455000"/>
            <a:chOff x="3228975" y="6075241"/>
            <a:chExt cx="3267075" cy="4550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CB3BE14-C60B-FE3A-AE5F-C78DDDDD6997}"/>
                </a:ext>
              </a:extLst>
            </p:cNvPr>
            <p:cNvSpPr/>
            <p:nvPr/>
          </p:nvSpPr>
          <p:spPr>
            <a:xfrm>
              <a:off x="3228975" y="6075241"/>
              <a:ext cx="3267075" cy="455000"/>
            </a:xfrm>
            <a:prstGeom prst="roundRect">
              <a:avLst/>
            </a:prstGeom>
            <a:solidFill>
              <a:srgbClr val="2E4B6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195F28-905D-621B-832D-3884478BED24}"/>
                </a:ext>
              </a:extLst>
            </p:cNvPr>
            <p:cNvSpPr txBox="1"/>
            <p:nvPr/>
          </p:nvSpPr>
          <p:spPr>
            <a:xfrm>
              <a:off x="3294148" y="6097756"/>
              <a:ext cx="3124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선착순 입문서 무료 받기 </a:t>
              </a:r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GO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2C6239D-B471-2274-EADB-63289FBA5269}"/>
              </a:ext>
            </a:extLst>
          </p:cNvPr>
          <p:cNvGrpSpPr/>
          <p:nvPr/>
        </p:nvGrpSpPr>
        <p:grpSpPr>
          <a:xfrm>
            <a:off x="687633" y="4914451"/>
            <a:ext cx="1446229" cy="684636"/>
            <a:chOff x="699124" y="4950132"/>
            <a:chExt cx="1446229" cy="6846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E7FCAB-80F8-6FD7-9191-DDAD04A0E23C}"/>
                </a:ext>
              </a:extLst>
            </p:cNvPr>
            <p:cNvSpPr txBox="1"/>
            <p:nvPr/>
          </p:nvSpPr>
          <p:spPr>
            <a:xfrm>
              <a:off x="904332" y="4950132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1/22(</a:t>
              </a:r>
              <a:r>
                <a:rPr lang="ko-KR" altLang="en-US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월</a:t>
              </a:r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624FDD-8470-5E47-51D7-DA62EF44A7C9}"/>
                </a:ext>
              </a:extLst>
            </p:cNvPr>
            <p:cNvSpPr txBox="1"/>
            <p:nvPr/>
          </p:nvSpPr>
          <p:spPr>
            <a:xfrm>
              <a:off x="699124" y="5265436"/>
              <a:ext cx="1446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선착순 </a:t>
              </a:r>
              <a:r>
                <a:rPr lang="en-US" altLang="ko-KR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50</a:t>
              </a:r>
              <a:r>
                <a:rPr lang="ko-KR" altLang="en-US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명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6141548-E86C-6FE7-5642-F5091AFDFE08}"/>
              </a:ext>
            </a:extLst>
          </p:cNvPr>
          <p:cNvGrpSpPr/>
          <p:nvPr/>
        </p:nvGrpSpPr>
        <p:grpSpPr>
          <a:xfrm>
            <a:off x="2281619" y="4914451"/>
            <a:ext cx="1446229" cy="684636"/>
            <a:chOff x="699124" y="4950132"/>
            <a:chExt cx="1446229" cy="68463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925EFD-4552-26A2-915A-AB58085B717F}"/>
                </a:ext>
              </a:extLst>
            </p:cNvPr>
            <p:cNvSpPr txBox="1"/>
            <p:nvPr/>
          </p:nvSpPr>
          <p:spPr>
            <a:xfrm>
              <a:off x="904331" y="4950132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1/23(</a:t>
              </a:r>
              <a:r>
                <a:rPr lang="ko-KR" altLang="en-US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화</a:t>
              </a:r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276A85-A4E6-F5C1-59F4-30758D01B268}"/>
                </a:ext>
              </a:extLst>
            </p:cNvPr>
            <p:cNvSpPr txBox="1"/>
            <p:nvPr/>
          </p:nvSpPr>
          <p:spPr>
            <a:xfrm>
              <a:off x="699124" y="5265436"/>
              <a:ext cx="1446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선착순 </a:t>
              </a:r>
              <a:r>
                <a:rPr lang="en-US" altLang="ko-KR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50</a:t>
              </a:r>
              <a:r>
                <a:rPr lang="ko-KR" altLang="en-US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명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A52414-9F98-01C5-0B42-104ABCA3C476}"/>
              </a:ext>
            </a:extLst>
          </p:cNvPr>
          <p:cNvGrpSpPr/>
          <p:nvPr/>
        </p:nvGrpSpPr>
        <p:grpSpPr>
          <a:xfrm>
            <a:off x="3883750" y="4914451"/>
            <a:ext cx="1446229" cy="684636"/>
            <a:chOff x="699124" y="4950132"/>
            <a:chExt cx="1446229" cy="6846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BD51C4-0560-027B-535F-C6B0322DD847}"/>
                </a:ext>
              </a:extLst>
            </p:cNvPr>
            <p:cNvSpPr txBox="1"/>
            <p:nvPr/>
          </p:nvSpPr>
          <p:spPr>
            <a:xfrm>
              <a:off x="904331" y="4950132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1/24(</a:t>
              </a:r>
              <a:r>
                <a:rPr lang="ko-KR" altLang="en-US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수</a:t>
              </a:r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5E0980-2A52-130B-41D1-21EC9ABF172E}"/>
                </a:ext>
              </a:extLst>
            </p:cNvPr>
            <p:cNvSpPr txBox="1"/>
            <p:nvPr/>
          </p:nvSpPr>
          <p:spPr>
            <a:xfrm>
              <a:off x="699124" y="5265436"/>
              <a:ext cx="1446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선착순 </a:t>
              </a:r>
              <a:r>
                <a:rPr lang="en-US" altLang="ko-KR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50</a:t>
              </a:r>
              <a:r>
                <a:rPr lang="ko-KR" altLang="en-US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명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116290A-E2CE-463C-A0DE-306C10C522FC}"/>
              </a:ext>
            </a:extLst>
          </p:cNvPr>
          <p:cNvGrpSpPr/>
          <p:nvPr/>
        </p:nvGrpSpPr>
        <p:grpSpPr>
          <a:xfrm>
            <a:off x="5534814" y="4914451"/>
            <a:ext cx="1446229" cy="684636"/>
            <a:chOff x="699124" y="4950132"/>
            <a:chExt cx="1446229" cy="68463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26A78B-2F73-2623-6CA2-4F20A9E98505}"/>
                </a:ext>
              </a:extLst>
            </p:cNvPr>
            <p:cNvSpPr txBox="1"/>
            <p:nvPr/>
          </p:nvSpPr>
          <p:spPr>
            <a:xfrm>
              <a:off x="904331" y="4950132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1/25(</a:t>
              </a:r>
              <a:r>
                <a:rPr lang="ko-KR" altLang="en-US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목</a:t>
              </a:r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1F3159-709A-C564-0B69-4BF537D3B9AD}"/>
                </a:ext>
              </a:extLst>
            </p:cNvPr>
            <p:cNvSpPr txBox="1"/>
            <p:nvPr/>
          </p:nvSpPr>
          <p:spPr>
            <a:xfrm>
              <a:off x="699124" y="5265436"/>
              <a:ext cx="1446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선착순 </a:t>
              </a:r>
              <a:r>
                <a:rPr lang="en-US" altLang="ko-KR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50</a:t>
              </a:r>
              <a:r>
                <a:rPr lang="ko-KR" altLang="en-US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명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6EA8A10-0D24-E3E1-F99C-B22CBE287EE3}"/>
              </a:ext>
            </a:extLst>
          </p:cNvPr>
          <p:cNvGrpSpPr/>
          <p:nvPr/>
        </p:nvGrpSpPr>
        <p:grpSpPr>
          <a:xfrm>
            <a:off x="7195015" y="4914451"/>
            <a:ext cx="1446229" cy="684636"/>
            <a:chOff x="699124" y="4950132"/>
            <a:chExt cx="1446229" cy="68463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0B2681-389E-31D7-4211-12E71D588409}"/>
                </a:ext>
              </a:extLst>
            </p:cNvPr>
            <p:cNvSpPr txBox="1"/>
            <p:nvPr/>
          </p:nvSpPr>
          <p:spPr>
            <a:xfrm>
              <a:off x="904331" y="4950132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1/26(</a:t>
              </a:r>
              <a:r>
                <a:rPr lang="ko-KR" altLang="en-US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금</a:t>
              </a:r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D6A233-1189-D37F-4A6F-33A720255087}"/>
                </a:ext>
              </a:extLst>
            </p:cNvPr>
            <p:cNvSpPr txBox="1"/>
            <p:nvPr/>
          </p:nvSpPr>
          <p:spPr>
            <a:xfrm>
              <a:off x="699124" y="5265436"/>
              <a:ext cx="1446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선착순 </a:t>
              </a:r>
              <a:r>
                <a:rPr lang="en-US" altLang="ko-KR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50</a:t>
              </a:r>
              <a:r>
                <a:rPr lang="ko-KR" altLang="en-US" b="1" dirty="0">
                  <a:solidFill>
                    <a:srgbClr val="2E4B6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명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29732D4-296D-834D-703F-FEE8B415DB0A}"/>
              </a:ext>
            </a:extLst>
          </p:cNvPr>
          <p:cNvSpPr/>
          <p:nvPr/>
        </p:nvSpPr>
        <p:spPr>
          <a:xfrm>
            <a:off x="3920412" y="313463"/>
            <a:ext cx="1670914" cy="37212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Event 01</a:t>
            </a:r>
            <a:endParaRPr lang="ko-KR" altLang="en-US" sz="1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409D8D5-CF4B-5392-A577-D61C20164C19}"/>
              </a:ext>
            </a:extLst>
          </p:cNvPr>
          <p:cNvGrpSpPr/>
          <p:nvPr/>
        </p:nvGrpSpPr>
        <p:grpSpPr>
          <a:xfrm>
            <a:off x="2302620" y="3002433"/>
            <a:ext cx="1521504" cy="1171676"/>
            <a:chOff x="1849068" y="3657007"/>
            <a:chExt cx="1521504" cy="1171676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6307EB6-EE9A-F89E-04BD-50D9608A285A}"/>
                </a:ext>
              </a:extLst>
            </p:cNvPr>
            <p:cNvSpPr/>
            <p:nvPr/>
          </p:nvSpPr>
          <p:spPr>
            <a:xfrm>
              <a:off x="2023983" y="3657007"/>
              <a:ext cx="1171676" cy="1171676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71635A-4E28-D137-C8AF-5FC90AB095F0}"/>
                </a:ext>
              </a:extLst>
            </p:cNvPr>
            <p:cNvSpPr txBox="1"/>
            <p:nvPr/>
          </p:nvSpPr>
          <p:spPr>
            <a:xfrm>
              <a:off x="1849068" y="3915259"/>
              <a:ext cx="152150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2E4B69"/>
                  </a:solidFill>
                  <a:latin typeface="+mn-ea"/>
                </a:rPr>
                <a:t>신청자 전원</a:t>
              </a:r>
              <a:endParaRPr lang="en-US" altLang="ko-KR" sz="1400" b="1" dirty="0">
                <a:solidFill>
                  <a:srgbClr val="2E4B69"/>
                </a:solidFill>
                <a:latin typeface="+mn-ea"/>
              </a:endParaRPr>
            </a:p>
            <a:p>
              <a:pPr algn="ctr"/>
              <a:r>
                <a:rPr lang="ko-KR" altLang="en-US" sz="1400" b="1" dirty="0">
                  <a:solidFill>
                    <a:srgbClr val="2E4B69"/>
                  </a:solidFill>
                  <a:latin typeface="+mn-ea"/>
                </a:rPr>
                <a:t>입문강의 </a:t>
              </a:r>
              <a:endParaRPr lang="en-US" altLang="ko-KR" sz="1400" b="1" dirty="0">
                <a:solidFill>
                  <a:srgbClr val="2E4B69"/>
                </a:solidFill>
                <a:latin typeface="+mn-ea"/>
              </a:endParaRPr>
            </a:p>
            <a:p>
              <a:pPr algn="ctr"/>
              <a:r>
                <a:rPr lang="ko-KR" altLang="en-US" sz="1400" b="1" dirty="0">
                  <a:solidFill>
                    <a:srgbClr val="2E4B69"/>
                  </a:solidFill>
                  <a:latin typeface="+mn-ea"/>
                </a:rPr>
                <a:t>무료 제공</a:t>
              </a:r>
              <a:r>
                <a:rPr lang="en-US" altLang="ko-KR" sz="1400" b="1" dirty="0">
                  <a:solidFill>
                    <a:srgbClr val="2E4B69"/>
                  </a:solidFill>
                  <a:latin typeface="+mn-ea"/>
                </a:rPr>
                <a:t>!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6DD159B-7141-2424-7EF3-192217DA38AE}"/>
              </a:ext>
            </a:extLst>
          </p:cNvPr>
          <p:cNvGrpSpPr/>
          <p:nvPr/>
        </p:nvGrpSpPr>
        <p:grpSpPr>
          <a:xfrm>
            <a:off x="3506403" y="1912628"/>
            <a:ext cx="2700062" cy="413636"/>
            <a:chOff x="3228975" y="6075241"/>
            <a:chExt cx="3267075" cy="45500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71113D4A-0C37-724E-93E3-F5251134435D}"/>
                </a:ext>
              </a:extLst>
            </p:cNvPr>
            <p:cNvSpPr/>
            <p:nvPr/>
          </p:nvSpPr>
          <p:spPr>
            <a:xfrm>
              <a:off x="3228975" y="6075241"/>
              <a:ext cx="3267075" cy="455000"/>
            </a:xfrm>
            <a:prstGeom prst="roundRect">
              <a:avLst/>
            </a:prstGeom>
            <a:solidFill>
              <a:srgbClr val="2E4B6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D840BC-80DE-D429-932E-2E6C6D20C3C0}"/>
                </a:ext>
              </a:extLst>
            </p:cNvPr>
            <p:cNvSpPr txBox="1"/>
            <p:nvPr/>
          </p:nvSpPr>
          <p:spPr>
            <a:xfrm>
              <a:off x="3452928" y="6097756"/>
              <a:ext cx="2755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단</a:t>
              </a:r>
              <a:r>
                <a:rPr lang="en-US" altLang="ko-KR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en-US" altLang="ko-KR" sz="1600" b="1" dirty="0">
                  <a:solidFill>
                    <a:srgbClr val="FFD966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r>
                <a:rPr lang="ko-KR" altLang="en-US" sz="1600" b="1" dirty="0">
                  <a:solidFill>
                    <a:srgbClr val="FFD966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일</a:t>
              </a:r>
              <a:r>
                <a:rPr lang="ko-KR" altLang="en-US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간 매일 오후 </a:t>
              </a:r>
              <a:r>
                <a:rPr lang="en-US" altLang="ko-KR" sz="1600" b="1" dirty="0">
                  <a:solidFill>
                    <a:srgbClr val="FFD966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r>
                <a:rPr lang="ko-KR" altLang="en-US" sz="1600" b="1" dirty="0">
                  <a:solidFill>
                    <a:srgbClr val="FFD966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r>
                <a:rPr lang="en-US" altLang="ko-KR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F4AF1B-6D94-BBB8-DC1A-B6FC2CE581E0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A6B9F0-2D73-DE5F-A46D-CD0C607D4201}"/>
              </a:ext>
            </a:extLst>
          </p:cNvPr>
          <p:cNvSpPr txBox="1"/>
          <p:nvPr/>
        </p:nvSpPr>
        <p:spPr>
          <a:xfrm>
            <a:off x="246947" y="4681018"/>
            <a:ext cx="34176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C3C2F2-40AF-2029-F54E-36652D5A6C83}"/>
              </a:ext>
            </a:extLst>
          </p:cNvPr>
          <p:cNvSpPr txBox="1"/>
          <p:nvPr/>
        </p:nvSpPr>
        <p:spPr>
          <a:xfrm>
            <a:off x="2854629" y="5861709"/>
            <a:ext cx="34176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1672A95D-EC2B-712B-846B-F75C3FEC81E3}"/>
              </a:ext>
            </a:extLst>
          </p:cNvPr>
          <p:cNvGrpSpPr/>
          <p:nvPr/>
        </p:nvGrpSpPr>
        <p:grpSpPr>
          <a:xfrm>
            <a:off x="643356" y="4851063"/>
            <a:ext cx="1617941" cy="919076"/>
            <a:chOff x="9540158" y="4140790"/>
            <a:chExt cx="1617941" cy="919076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DD7AD180-6B66-77C2-E241-3296D01E42B8}"/>
                </a:ext>
              </a:extLst>
            </p:cNvPr>
            <p:cNvSpPr/>
            <p:nvPr/>
          </p:nvSpPr>
          <p:spPr>
            <a:xfrm>
              <a:off x="9540158" y="4140790"/>
              <a:ext cx="1613599" cy="909801"/>
            </a:xfrm>
            <a:prstGeom prst="roundRect">
              <a:avLst/>
            </a:prstGeom>
            <a:noFill/>
            <a:ln w="19050">
              <a:solidFill>
                <a:srgbClr val="2E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67FBD75-696E-34FE-8F21-71331B42DE58}"/>
                </a:ext>
              </a:extLst>
            </p:cNvPr>
            <p:cNvGrpSpPr/>
            <p:nvPr/>
          </p:nvGrpSpPr>
          <p:grpSpPr>
            <a:xfrm>
              <a:off x="9584435" y="4186189"/>
              <a:ext cx="1446229" cy="684636"/>
              <a:chOff x="699124" y="4950132"/>
              <a:chExt cx="1446229" cy="68463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A53BBA-1AD3-F6A1-6E17-E24CDED31C54}"/>
                  </a:ext>
                </a:extLst>
              </p:cNvPr>
              <p:cNvSpPr txBox="1"/>
              <p:nvPr/>
            </p:nvSpPr>
            <p:spPr>
              <a:xfrm>
                <a:off x="904332" y="4950132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1/22(</a:t>
                </a:r>
                <a:r>
                  <a:rPr lang="ko-KR" altLang="en-US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월</a:t>
                </a:r>
                <a:r>
                  <a:rPr lang="en-US" altLang="ko-KR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</a:t>
                </a:r>
                <a:endParaRPr lang="ko-KR" altLang="en-US" b="1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10A449-922A-1610-C1CB-558A4A30F602}"/>
                  </a:ext>
                </a:extLst>
              </p:cNvPr>
              <p:cNvSpPr txBox="1"/>
              <p:nvPr/>
            </p:nvSpPr>
            <p:spPr>
              <a:xfrm>
                <a:off x="699124" y="5265436"/>
                <a:ext cx="1446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선착순 </a:t>
                </a:r>
                <a:r>
                  <a:rPr lang="en-US" altLang="ko-KR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50</a:t>
                </a:r>
                <a:r>
                  <a:rPr lang="ko-KR" altLang="en-US" b="1" dirty="0">
                    <a:solidFill>
                      <a:srgbClr val="2E4B69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명</a:t>
                </a:r>
              </a:p>
            </p:txBody>
          </p:sp>
        </p:grp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E762487A-C219-2BF9-C62F-96412FF33307}"/>
                </a:ext>
              </a:extLst>
            </p:cNvPr>
            <p:cNvSpPr/>
            <p:nvPr/>
          </p:nvSpPr>
          <p:spPr>
            <a:xfrm>
              <a:off x="9544500" y="4150065"/>
              <a:ext cx="1613599" cy="909801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85000"/>
              </a:schemeClr>
            </a:solidFill>
            <a:ln w="19050">
              <a:solidFill>
                <a:srgbClr val="2E4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B532AB2-BCBB-50A0-EB1C-413FD1D54A73}"/>
              </a:ext>
            </a:extLst>
          </p:cNvPr>
          <p:cNvSpPr txBox="1"/>
          <p:nvPr/>
        </p:nvSpPr>
        <p:spPr>
          <a:xfrm>
            <a:off x="-765471" y="255373"/>
            <a:ext cx="954941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PC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Ver.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FEA1107-9000-36B2-49D6-5FDC3D85DF0F}"/>
              </a:ext>
            </a:extLst>
          </p:cNvPr>
          <p:cNvGrpSpPr/>
          <p:nvPr/>
        </p:nvGrpSpPr>
        <p:grpSpPr>
          <a:xfrm rot="20997158">
            <a:off x="865677" y="4818757"/>
            <a:ext cx="1113617" cy="974414"/>
            <a:chOff x="484766" y="1044567"/>
            <a:chExt cx="1881817" cy="1646589"/>
          </a:xfrm>
        </p:grpSpPr>
        <p:pic>
          <p:nvPicPr>
            <p:cNvPr id="1028" name="Picture 4" descr="선착순마감, 마감, 도장, stamp, 일러스트, 사진,이미지,일러스트,캘리그라피 - pepper83작가">
              <a:extLst>
                <a:ext uri="{FF2B5EF4-FFF2-40B4-BE49-F238E27FC236}">
                  <a16:creationId xmlns:a16="http://schemas.microsoft.com/office/drawing/2014/main" id="{561892D1-07BE-E835-A868-BAD56B8B7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76160">
              <a:off x="484766" y="1044567"/>
              <a:ext cx="1881817" cy="1646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6F6627-C213-BC3D-2266-CE0D22D4175A}"/>
                </a:ext>
              </a:extLst>
            </p:cNvPr>
            <p:cNvSpPr txBox="1"/>
            <p:nvPr/>
          </p:nvSpPr>
          <p:spPr>
            <a:xfrm rot="21038521">
              <a:off x="521016" y="1621245"/>
              <a:ext cx="1820177" cy="47565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C32C3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r>
                <a:rPr lang="ko-KR" altLang="en-US" sz="1400" b="1" dirty="0">
                  <a:solidFill>
                    <a:srgbClr val="C32C3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초 만에 마감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1FBAD4-4F2C-9520-4DBF-44099CEF8CC9}"/>
              </a:ext>
            </a:extLst>
          </p:cNvPr>
          <p:cNvSpPr txBox="1"/>
          <p:nvPr/>
        </p:nvSpPr>
        <p:spPr>
          <a:xfrm>
            <a:off x="9495289" y="5449257"/>
            <a:ext cx="2656496" cy="1200329"/>
          </a:xfrm>
          <a:prstGeom prst="rect">
            <a:avLst/>
          </a:prstGeom>
          <a:noFill/>
          <a:ln w="19050">
            <a:solidFill>
              <a:srgbClr val="2E4B69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Q. </a:t>
            </a:r>
            <a:r>
              <a:rPr lang="ko-KR" altLang="en-US" sz="900" b="1" dirty="0"/>
              <a:t>개발 문의</a:t>
            </a:r>
            <a:endParaRPr lang="en-US" altLang="ko-KR" sz="900" b="1" dirty="0"/>
          </a:p>
          <a:p>
            <a:r>
              <a:rPr lang="ko-KR" altLang="en-US" sz="900" dirty="0"/>
              <a:t>입문서 무료</a:t>
            </a:r>
            <a:r>
              <a:rPr lang="en-US" altLang="ko-KR" sz="900" dirty="0"/>
              <a:t>/</a:t>
            </a:r>
            <a:r>
              <a:rPr lang="ko-KR" altLang="en-US" sz="900" dirty="0" err="1">
                <a:solidFill>
                  <a:srgbClr val="FF0000"/>
                </a:solidFill>
              </a:rPr>
              <a:t>비노출</a:t>
            </a:r>
            <a:r>
              <a:rPr lang="en-US" altLang="ko-KR" sz="900" dirty="0"/>
              <a:t>/</a:t>
            </a:r>
            <a:r>
              <a:rPr lang="ko-KR" altLang="en-US" sz="900" dirty="0" err="1"/>
              <a:t>판매중</a:t>
            </a:r>
            <a:r>
              <a:rPr lang="ko-KR" altLang="en-US" sz="900" dirty="0"/>
              <a:t> 설정 후 등록했는데</a:t>
            </a:r>
            <a:r>
              <a:rPr lang="en-US" altLang="ko-KR" sz="900" dirty="0"/>
              <a:t>,</a:t>
            </a:r>
          </a:p>
          <a:p>
            <a:r>
              <a:rPr lang="ko-KR" altLang="en-US" sz="900" dirty="0"/>
              <a:t>장바구니에서 결제할 수 있게 개발 가능할까요</a:t>
            </a:r>
            <a:r>
              <a:rPr lang="en-US" altLang="ko-KR" sz="900" dirty="0"/>
              <a:t>?</a:t>
            </a:r>
          </a:p>
          <a:p>
            <a:r>
              <a:rPr lang="en-US" altLang="ko-KR" sz="900" dirty="0"/>
              <a:t>(</a:t>
            </a:r>
            <a:r>
              <a:rPr lang="ko-KR" altLang="en-US" sz="900" dirty="0"/>
              <a:t>배송비는 </a:t>
            </a:r>
            <a:r>
              <a:rPr lang="en-US" altLang="ko-KR" sz="900" dirty="0"/>
              <a:t>3,500</a:t>
            </a:r>
            <a:r>
              <a:rPr lang="ko-KR" altLang="en-US" sz="900" dirty="0"/>
              <a:t>원 결제 필요</a:t>
            </a:r>
            <a:r>
              <a:rPr lang="en-US" altLang="ko-KR" sz="900" dirty="0"/>
              <a:t>)</a:t>
            </a:r>
          </a:p>
          <a:p>
            <a:endParaRPr lang="en-US" altLang="ko-KR" sz="900" dirty="0"/>
          </a:p>
          <a:p>
            <a:r>
              <a:rPr lang="en-US" altLang="ko-KR" sz="900" b="1" dirty="0"/>
              <a:t>Q. </a:t>
            </a:r>
            <a:r>
              <a:rPr lang="ko-KR" altLang="en-US" sz="900" b="1" dirty="0"/>
              <a:t>개발 문의</a:t>
            </a:r>
            <a:endParaRPr lang="en-US" altLang="ko-KR" sz="900" b="1" dirty="0"/>
          </a:p>
          <a:p>
            <a:r>
              <a:rPr lang="ko-KR" altLang="en-US" sz="900" dirty="0"/>
              <a:t>장바구니에서 </a:t>
            </a:r>
            <a:r>
              <a:rPr lang="en-US" altLang="ko-KR" sz="900" dirty="0"/>
              <a:t>3</a:t>
            </a:r>
            <a:r>
              <a:rPr lang="ko-KR" altLang="en-US" sz="900" dirty="0"/>
              <a:t>일 지난 후 미결제시</a:t>
            </a:r>
            <a:endParaRPr lang="en-US" altLang="ko-KR" sz="900" dirty="0"/>
          </a:p>
          <a:p>
            <a:r>
              <a:rPr lang="ko-KR" altLang="en-US" sz="900" dirty="0"/>
              <a:t>장바구니에서 입문서 삭제 가능할까요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29931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1635</Words>
  <Application>Microsoft Office PowerPoint</Application>
  <PresentationFormat>와이드스크린</PresentationFormat>
  <Paragraphs>352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HY견고딕</vt:lpstr>
      <vt:lpstr>Modern H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435</cp:revision>
  <cp:lastPrinted>2024-01-04T02:09:20Z</cp:lastPrinted>
  <dcterms:created xsi:type="dcterms:W3CDTF">2023-11-28T02:11:22Z</dcterms:created>
  <dcterms:modified xsi:type="dcterms:W3CDTF">2024-01-16T06:03:20Z</dcterms:modified>
</cp:coreProperties>
</file>